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74" r:id="rId6"/>
    <p:sldId id="260" r:id="rId7"/>
    <p:sldId id="264" r:id="rId8"/>
    <p:sldId id="265" r:id="rId9"/>
    <p:sldId id="266" r:id="rId10"/>
    <p:sldId id="275" r:id="rId11"/>
    <p:sldId id="267" r:id="rId12"/>
    <p:sldId id="269" r:id="rId13"/>
    <p:sldId id="270" r:id="rId14"/>
    <p:sldId id="268" r:id="rId15"/>
    <p:sldId id="271" r:id="rId16"/>
    <p:sldId id="276" r:id="rId17"/>
    <p:sldId id="272" r:id="rId18"/>
    <p:sldId id="278" r:id="rId19"/>
    <p:sldId id="273" r:id="rId20"/>
    <p:sldId id="277" r:id="rId21"/>
    <p:sldId id="279" r:id="rId22"/>
    <p:sldId id="280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2"/>
    <p:restoredTop sz="85771"/>
  </p:normalViewPr>
  <p:slideViewPr>
    <p:cSldViewPr snapToGrid="0" snapToObjects="1">
      <p:cViewPr>
        <p:scale>
          <a:sx n="95" d="100"/>
          <a:sy n="95" d="100"/>
        </p:scale>
        <p:origin x="7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3EA55-B37E-3143-BBC7-55DE110A87B9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21864377-7B0A-9C41-8A74-75486196C783}">
      <dgm:prSet phldrT="[Text]"/>
      <dgm:spPr/>
      <dgm:t>
        <a:bodyPr/>
        <a:lstStyle/>
        <a:p>
          <a:pPr algn="ctr"/>
          <a:r>
            <a:rPr lang="en-US" altLang="zh-CN" dirty="0"/>
            <a:t>Introduction</a:t>
          </a:r>
          <a:endParaRPr lang="en-US" dirty="0"/>
        </a:p>
      </dgm:t>
    </dgm:pt>
    <dgm:pt modelId="{3054672A-0902-4B47-89E9-343336BF9F0D}" type="parTrans" cxnId="{6CC0DFA6-7EAE-2840-971B-A0B5FA395114}">
      <dgm:prSet/>
      <dgm:spPr/>
      <dgm:t>
        <a:bodyPr/>
        <a:lstStyle/>
        <a:p>
          <a:pPr algn="ctr"/>
          <a:endParaRPr lang="en-US"/>
        </a:p>
      </dgm:t>
    </dgm:pt>
    <dgm:pt modelId="{9D2CD941-14AE-4547-8DD4-B675ABFFB53A}" type="sibTrans" cxnId="{6CC0DFA6-7EAE-2840-971B-A0B5FA395114}">
      <dgm:prSet/>
      <dgm:spPr/>
      <dgm:t>
        <a:bodyPr/>
        <a:lstStyle/>
        <a:p>
          <a:pPr algn="ctr"/>
          <a:endParaRPr lang="en-US"/>
        </a:p>
      </dgm:t>
    </dgm:pt>
    <dgm:pt modelId="{F03908FA-B1D9-3741-8D32-56FCB674B919}">
      <dgm:prSet phldrT="[Text]"/>
      <dgm:spPr/>
      <dgm:t>
        <a:bodyPr/>
        <a:lstStyle/>
        <a:p>
          <a:pPr algn="ctr"/>
          <a:r>
            <a:rPr lang="en-US" altLang="zh-CN" dirty="0"/>
            <a:t>Numerical</a:t>
          </a:r>
          <a:r>
            <a:rPr lang="zh-CN" altLang="en-US" dirty="0"/>
            <a:t> </a:t>
          </a:r>
          <a:r>
            <a:rPr lang="en-US" altLang="zh-CN" dirty="0"/>
            <a:t>Analysis</a:t>
          </a:r>
          <a:r>
            <a:rPr lang="zh-CN" altLang="en-US" dirty="0"/>
            <a:t> </a:t>
          </a:r>
          <a:r>
            <a:rPr lang="en-US" altLang="zh-CN" dirty="0"/>
            <a:t>for</a:t>
          </a:r>
          <a:r>
            <a:rPr lang="zh-CN" altLang="en-US" dirty="0"/>
            <a:t> </a:t>
          </a:r>
          <a:r>
            <a:rPr lang="en-US" altLang="zh-CN" dirty="0"/>
            <a:t>Two</a:t>
          </a:r>
          <a:r>
            <a:rPr lang="zh-CN" altLang="en-US" dirty="0"/>
            <a:t> </a:t>
          </a:r>
          <a:r>
            <a:rPr lang="en-US" altLang="zh-CN" dirty="0"/>
            <a:t>Risky</a:t>
          </a:r>
          <a:r>
            <a:rPr lang="zh-CN" altLang="en-US" dirty="0"/>
            <a:t> </a:t>
          </a:r>
          <a:r>
            <a:rPr lang="en-US" altLang="zh-CN" dirty="0"/>
            <a:t>Asset</a:t>
          </a:r>
          <a:r>
            <a:rPr lang="zh-CN" altLang="en-US" dirty="0"/>
            <a:t> </a:t>
          </a:r>
          <a:endParaRPr lang="en-US" dirty="0"/>
        </a:p>
      </dgm:t>
    </dgm:pt>
    <dgm:pt modelId="{3C378E44-2380-BF46-86E0-40807EC9D8A2}" type="parTrans" cxnId="{420063E6-415E-6240-80BE-CDD3E4C750B7}">
      <dgm:prSet/>
      <dgm:spPr/>
      <dgm:t>
        <a:bodyPr/>
        <a:lstStyle/>
        <a:p>
          <a:pPr algn="ctr"/>
          <a:endParaRPr lang="en-US"/>
        </a:p>
      </dgm:t>
    </dgm:pt>
    <dgm:pt modelId="{7BA2AB3B-4932-D24A-A544-7E38F8CFC73C}" type="sibTrans" cxnId="{420063E6-415E-6240-80BE-CDD3E4C750B7}">
      <dgm:prSet/>
      <dgm:spPr/>
      <dgm:t>
        <a:bodyPr/>
        <a:lstStyle/>
        <a:p>
          <a:pPr algn="ctr"/>
          <a:endParaRPr lang="en-US"/>
        </a:p>
      </dgm:t>
    </dgm:pt>
    <dgm:pt modelId="{04B0BD34-363C-8C4D-B602-23B7428B4767}">
      <dgm:prSet phldrT="[Text]"/>
      <dgm:spPr/>
      <dgm:t>
        <a:bodyPr/>
        <a:lstStyle/>
        <a:p>
          <a:pPr algn="ctr"/>
          <a:r>
            <a:rPr lang="en-US" altLang="zh-CN" dirty="0"/>
            <a:t>Theoretical</a:t>
          </a:r>
          <a:r>
            <a:rPr lang="zh-CN" altLang="en-US" dirty="0"/>
            <a:t> </a:t>
          </a:r>
          <a:r>
            <a:rPr lang="en-US" altLang="zh-CN" dirty="0"/>
            <a:t>Analysis</a:t>
          </a:r>
          <a:r>
            <a:rPr lang="zh-CN" altLang="en-US" dirty="0"/>
            <a:t> </a:t>
          </a:r>
          <a:r>
            <a:rPr lang="en-US" altLang="zh-CN" dirty="0"/>
            <a:t>for</a:t>
          </a:r>
          <a:r>
            <a:rPr lang="zh-CN" altLang="en-US" dirty="0"/>
            <a:t> </a:t>
          </a:r>
          <a:r>
            <a:rPr lang="en-US" altLang="zh-CN" dirty="0"/>
            <a:t>Single</a:t>
          </a:r>
          <a:r>
            <a:rPr lang="zh-CN" altLang="en-US" dirty="0"/>
            <a:t> </a:t>
          </a:r>
          <a:r>
            <a:rPr lang="en-US" altLang="zh-CN" dirty="0"/>
            <a:t>Risky</a:t>
          </a:r>
          <a:r>
            <a:rPr lang="zh-CN" altLang="en-US" dirty="0"/>
            <a:t> </a:t>
          </a:r>
          <a:r>
            <a:rPr lang="en-US" altLang="zh-CN" dirty="0"/>
            <a:t>Asset</a:t>
          </a:r>
          <a:endParaRPr lang="en-US" dirty="0"/>
        </a:p>
      </dgm:t>
    </dgm:pt>
    <dgm:pt modelId="{E5D4A964-B4E9-554B-83CD-D2179CA05B60}" type="parTrans" cxnId="{E46791E1-F8C8-E74E-9415-315948528E2D}">
      <dgm:prSet/>
      <dgm:spPr/>
      <dgm:t>
        <a:bodyPr/>
        <a:lstStyle/>
        <a:p>
          <a:pPr algn="ctr"/>
          <a:endParaRPr lang="en-US"/>
        </a:p>
      </dgm:t>
    </dgm:pt>
    <dgm:pt modelId="{540B21B0-1586-BA47-B553-7B4A1CB9158F}" type="sibTrans" cxnId="{E46791E1-F8C8-E74E-9415-315948528E2D}">
      <dgm:prSet/>
      <dgm:spPr/>
      <dgm:t>
        <a:bodyPr/>
        <a:lstStyle/>
        <a:p>
          <a:pPr algn="ctr"/>
          <a:endParaRPr lang="en-US"/>
        </a:p>
      </dgm:t>
    </dgm:pt>
    <dgm:pt modelId="{5B772C01-A76D-8345-AF81-166581E066AE}">
      <dgm:prSet/>
      <dgm:spPr/>
      <dgm:t>
        <a:bodyPr/>
        <a:lstStyle/>
        <a:p>
          <a:r>
            <a:rPr lang="en-US" altLang="zh-CN" dirty="0"/>
            <a:t>Conclusion</a:t>
          </a:r>
          <a:r>
            <a:rPr lang="zh-CN" altLang="en-US" dirty="0"/>
            <a:t> </a:t>
          </a:r>
          <a:r>
            <a:rPr lang="en-US" altLang="zh-CN" dirty="0"/>
            <a:t>&amp;</a:t>
          </a:r>
          <a:r>
            <a:rPr lang="zh-CN" altLang="en-US" dirty="0"/>
            <a:t> </a:t>
          </a:r>
          <a:r>
            <a:rPr lang="en-US" altLang="zh-CN" dirty="0"/>
            <a:t>Discussion</a:t>
          </a:r>
          <a:endParaRPr lang="en-US" dirty="0"/>
        </a:p>
      </dgm:t>
    </dgm:pt>
    <dgm:pt modelId="{2AFCA9FC-B56B-7F46-B656-44B7F883D6C1}" type="parTrans" cxnId="{BD1C9911-3803-9643-8BFE-E9B83C42D960}">
      <dgm:prSet/>
      <dgm:spPr/>
      <dgm:t>
        <a:bodyPr/>
        <a:lstStyle/>
        <a:p>
          <a:endParaRPr lang="en-US"/>
        </a:p>
      </dgm:t>
    </dgm:pt>
    <dgm:pt modelId="{9F39804A-100A-1547-8CFD-779F7FD09A55}" type="sibTrans" cxnId="{BD1C9911-3803-9643-8BFE-E9B83C42D960}">
      <dgm:prSet/>
      <dgm:spPr/>
      <dgm:t>
        <a:bodyPr/>
        <a:lstStyle/>
        <a:p>
          <a:endParaRPr lang="en-US"/>
        </a:p>
      </dgm:t>
    </dgm:pt>
    <dgm:pt modelId="{EF1FE202-FE0D-5F47-BBC1-505ACB68C2FB}" type="pres">
      <dgm:prSet presAssocID="{8BA3EA55-B37E-3143-BBC7-55DE110A87B9}" presName="linearFlow" presStyleCnt="0">
        <dgm:presLayoutVars>
          <dgm:dir/>
          <dgm:resizeHandles val="exact"/>
        </dgm:presLayoutVars>
      </dgm:prSet>
      <dgm:spPr/>
    </dgm:pt>
    <dgm:pt modelId="{59D3D5DA-0670-8A4E-B2A5-2AE2F5A74846}" type="pres">
      <dgm:prSet presAssocID="{21864377-7B0A-9C41-8A74-75486196C783}" presName="composite" presStyleCnt="0"/>
      <dgm:spPr/>
    </dgm:pt>
    <dgm:pt modelId="{58225277-6A64-7B4C-A64C-9F8A1EDBBC5D}" type="pres">
      <dgm:prSet presAssocID="{21864377-7B0A-9C41-8A74-75486196C783}" presName="imgShp" presStyleLbl="fgImgPlace1" presStyleIdx="0" presStyleCnt="4"/>
      <dgm:spPr/>
    </dgm:pt>
    <dgm:pt modelId="{56CC9510-BDDD-1647-ABC4-8D92E1A99823}" type="pres">
      <dgm:prSet presAssocID="{21864377-7B0A-9C41-8A74-75486196C783}" presName="txShp" presStyleLbl="node1" presStyleIdx="0" presStyleCnt="4">
        <dgm:presLayoutVars>
          <dgm:bulletEnabled val="1"/>
        </dgm:presLayoutVars>
      </dgm:prSet>
      <dgm:spPr/>
    </dgm:pt>
    <dgm:pt modelId="{416E9832-E350-8743-B1FD-48596922A4C2}" type="pres">
      <dgm:prSet presAssocID="{9D2CD941-14AE-4547-8DD4-B675ABFFB53A}" presName="spacing" presStyleCnt="0"/>
      <dgm:spPr/>
    </dgm:pt>
    <dgm:pt modelId="{AC9AA68B-E4A7-F544-9635-91C416BD63AC}" type="pres">
      <dgm:prSet presAssocID="{F03908FA-B1D9-3741-8D32-56FCB674B919}" presName="composite" presStyleCnt="0"/>
      <dgm:spPr/>
    </dgm:pt>
    <dgm:pt modelId="{F063ABED-7755-5F42-9855-C8AB435C5A80}" type="pres">
      <dgm:prSet presAssocID="{F03908FA-B1D9-3741-8D32-56FCB674B919}" presName="imgShp" presStyleLbl="fgImgPlace1" presStyleIdx="1" presStyleCnt="4"/>
      <dgm:spPr/>
    </dgm:pt>
    <dgm:pt modelId="{04D0A9FB-E8CF-5D46-A27F-9716B88768C4}" type="pres">
      <dgm:prSet presAssocID="{F03908FA-B1D9-3741-8D32-56FCB674B919}" presName="txShp" presStyleLbl="node1" presStyleIdx="1" presStyleCnt="4">
        <dgm:presLayoutVars>
          <dgm:bulletEnabled val="1"/>
        </dgm:presLayoutVars>
      </dgm:prSet>
      <dgm:spPr/>
    </dgm:pt>
    <dgm:pt modelId="{CC04D203-2257-5348-8BEC-AD033900B432}" type="pres">
      <dgm:prSet presAssocID="{7BA2AB3B-4932-D24A-A544-7E38F8CFC73C}" presName="spacing" presStyleCnt="0"/>
      <dgm:spPr/>
    </dgm:pt>
    <dgm:pt modelId="{D7238323-C207-194E-8998-1622C25CA8F6}" type="pres">
      <dgm:prSet presAssocID="{04B0BD34-363C-8C4D-B602-23B7428B4767}" presName="composite" presStyleCnt="0"/>
      <dgm:spPr/>
    </dgm:pt>
    <dgm:pt modelId="{66D05F43-2AB6-5D40-B752-8F72BFC9EE7C}" type="pres">
      <dgm:prSet presAssocID="{04B0BD34-363C-8C4D-B602-23B7428B4767}" presName="imgShp" presStyleLbl="fgImgPlace1" presStyleIdx="2" presStyleCnt="4"/>
      <dgm:spPr/>
    </dgm:pt>
    <dgm:pt modelId="{44E27154-32BB-344F-866E-80C815A8A257}" type="pres">
      <dgm:prSet presAssocID="{04B0BD34-363C-8C4D-B602-23B7428B4767}" presName="txShp" presStyleLbl="node1" presStyleIdx="2" presStyleCnt="4">
        <dgm:presLayoutVars>
          <dgm:bulletEnabled val="1"/>
        </dgm:presLayoutVars>
      </dgm:prSet>
      <dgm:spPr/>
    </dgm:pt>
    <dgm:pt modelId="{9E5F925A-8C1D-F24E-8051-2016638A6306}" type="pres">
      <dgm:prSet presAssocID="{540B21B0-1586-BA47-B553-7B4A1CB9158F}" presName="spacing" presStyleCnt="0"/>
      <dgm:spPr/>
    </dgm:pt>
    <dgm:pt modelId="{B742FB1F-CC3F-B34E-BD6B-22C8DCC2E155}" type="pres">
      <dgm:prSet presAssocID="{5B772C01-A76D-8345-AF81-166581E066AE}" presName="composite" presStyleCnt="0"/>
      <dgm:spPr/>
    </dgm:pt>
    <dgm:pt modelId="{90819190-8FC4-6A45-8AF4-39FBB00874A2}" type="pres">
      <dgm:prSet presAssocID="{5B772C01-A76D-8345-AF81-166581E066AE}" presName="imgShp" presStyleLbl="fgImgPlace1" presStyleIdx="3" presStyleCnt="4"/>
      <dgm:spPr/>
    </dgm:pt>
    <dgm:pt modelId="{A9721E51-BDF8-DD4C-AF93-D8F533BA2ABA}" type="pres">
      <dgm:prSet presAssocID="{5B772C01-A76D-8345-AF81-166581E066AE}" presName="txShp" presStyleLbl="node1" presStyleIdx="3" presStyleCnt="4">
        <dgm:presLayoutVars>
          <dgm:bulletEnabled val="1"/>
        </dgm:presLayoutVars>
      </dgm:prSet>
      <dgm:spPr/>
    </dgm:pt>
  </dgm:ptLst>
  <dgm:cxnLst>
    <dgm:cxn modelId="{BD1C9911-3803-9643-8BFE-E9B83C42D960}" srcId="{8BA3EA55-B37E-3143-BBC7-55DE110A87B9}" destId="{5B772C01-A76D-8345-AF81-166581E066AE}" srcOrd="3" destOrd="0" parTransId="{2AFCA9FC-B56B-7F46-B656-44B7F883D6C1}" sibTransId="{9F39804A-100A-1547-8CFD-779F7FD09A55}"/>
    <dgm:cxn modelId="{413B251E-39F5-F345-B4F1-E49C6BB25FA3}" type="presOf" srcId="{F03908FA-B1D9-3741-8D32-56FCB674B919}" destId="{04D0A9FB-E8CF-5D46-A27F-9716B88768C4}" srcOrd="0" destOrd="0" presId="urn:microsoft.com/office/officeart/2005/8/layout/vList3"/>
    <dgm:cxn modelId="{707C4F45-BFA7-2846-A1A4-CA240E188BF5}" type="presOf" srcId="{04B0BD34-363C-8C4D-B602-23B7428B4767}" destId="{44E27154-32BB-344F-866E-80C815A8A257}" srcOrd="0" destOrd="0" presId="urn:microsoft.com/office/officeart/2005/8/layout/vList3"/>
    <dgm:cxn modelId="{9E5BEB87-D1C6-294F-A38C-266376E54CBF}" type="presOf" srcId="{8BA3EA55-B37E-3143-BBC7-55DE110A87B9}" destId="{EF1FE202-FE0D-5F47-BBC1-505ACB68C2FB}" srcOrd="0" destOrd="0" presId="urn:microsoft.com/office/officeart/2005/8/layout/vList3"/>
    <dgm:cxn modelId="{CCB7CCA3-9AF8-9E49-9C6F-C02FDB69C63D}" type="presOf" srcId="{5B772C01-A76D-8345-AF81-166581E066AE}" destId="{A9721E51-BDF8-DD4C-AF93-D8F533BA2ABA}" srcOrd="0" destOrd="0" presId="urn:microsoft.com/office/officeart/2005/8/layout/vList3"/>
    <dgm:cxn modelId="{6CC0DFA6-7EAE-2840-971B-A0B5FA395114}" srcId="{8BA3EA55-B37E-3143-BBC7-55DE110A87B9}" destId="{21864377-7B0A-9C41-8A74-75486196C783}" srcOrd="0" destOrd="0" parTransId="{3054672A-0902-4B47-89E9-343336BF9F0D}" sibTransId="{9D2CD941-14AE-4547-8DD4-B675ABFFB53A}"/>
    <dgm:cxn modelId="{9B4DC4D6-B5D4-9449-822F-E1ED1543039F}" type="presOf" srcId="{21864377-7B0A-9C41-8A74-75486196C783}" destId="{56CC9510-BDDD-1647-ABC4-8D92E1A99823}" srcOrd="0" destOrd="0" presId="urn:microsoft.com/office/officeart/2005/8/layout/vList3"/>
    <dgm:cxn modelId="{E46791E1-F8C8-E74E-9415-315948528E2D}" srcId="{8BA3EA55-B37E-3143-BBC7-55DE110A87B9}" destId="{04B0BD34-363C-8C4D-B602-23B7428B4767}" srcOrd="2" destOrd="0" parTransId="{E5D4A964-B4E9-554B-83CD-D2179CA05B60}" sibTransId="{540B21B0-1586-BA47-B553-7B4A1CB9158F}"/>
    <dgm:cxn modelId="{420063E6-415E-6240-80BE-CDD3E4C750B7}" srcId="{8BA3EA55-B37E-3143-BBC7-55DE110A87B9}" destId="{F03908FA-B1D9-3741-8D32-56FCB674B919}" srcOrd="1" destOrd="0" parTransId="{3C378E44-2380-BF46-86E0-40807EC9D8A2}" sibTransId="{7BA2AB3B-4932-D24A-A544-7E38F8CFC73C}"/>
    <dgm:cxn modelId="{AD4ED36F-CB06-0A43-B6B5-40BDA5836C2C}" type="presParOf" srcId="{EF1FE202-FE0D-5F47-BBC1-505ACB68C2FB}" destId="{59D3D5DA-0670-8A4E-B2A5-2AE2F5A74846}" srcOrd="0" destOrd="0" presId="urn:microsoft.com/office/officeart/2005/8/layout/vList3"/>
    <dgm:cxn modelId="{328F82D6-D109-0649-BB8F-2DEDA261CA71}" type="presParOf" srcId="{59D3D5DA-0670-8A4E-B2A5-2AE2F5A74846}" destId="{58225277-6A64-7B4C-A64C-9F8A1EDBBC5D}" srcOrd="0" destOrd="0" presId="urn:microsoft.com/office/officeart/2005/8/layout/vList3"/>
    <dgm:cxn modelId="{547DF58B-DDC3-0C45-BF6A-858BA0058F9E}" type="presParOf" srcId="{59D3D5DA-0670-8A4E-B2A5-2AE2F5A74846}" destId="{56CC9510-BDDD-1647-ABC4-8D92E1A99823}" srcOrd="1" destOrd="0" presId="urn:microsoft.com/office/officeart/2005/8/layout/vList3"/>
    <dgm:cxn modelId="{3BCCE18F-EC44-A842-9383-0B960EF10B79}" type="presParOf" srcId="{EF1FE202-FE0D-5F47-BBC1-505ACB68C2FB}" destId="{416E9832-E350-8743-B1FD-48596922A4C2}" srcOrd="1" destOrd="0" presId="urn:microsoft.com/office/officeart/2005/8/layout/vList3"/>
    <dgm:cxn modelId="{91AC85BF-C009-AD4B-8AE2-D1CE7C5EE853}" type="presParOf" srcId="{EF1FE202-FE0D-5F47-BBC1-505ACB68C2FB}" destId="{AC9AA68B-E4A7-F544-9635-91C416BD63AC}" srcOrd="2" destOrd="0" presId="urn:microsoft.com/office/officeart/2005/8/layout/vList3"/>
    <dgm:cxn modelId="{3D011FAA-5D94-294E-ADD7-223972FD96E9}" type="presParOf" srcId="{AC9AA68B-E4A7-F544-9635-91C416BD63AC}" destId="{F063ABED-7755-5F42-9855-C8AB435C5A80}" srcOrd="0" destOrd="0" presId="urn:microsoft.com/office/officeart/2005/8/layout/vList3"/>
    <dgm:cxn modelId="{0FDFB164-D805-2740-9180-8152A0037125}" type="presParOf" srcId="{AC9AA68B-E4A7-F544-9635-91C416BD63AC}" destId="{04D0A9FB-E8CF-5D46-A27F-9716B88768C4}" srcOrd="1" destOrd="0" presId="urn:microsoft.com/office/officeart/2005/8/layout/vList3"/>
    <dgm:cxn modelId="{67257B2A-5A9C-F84E-9AAA-A5EABC734EEE}" type="presParOf" srcId="{EF1FE202-FE0D-5F47-BBC1-505ACB68C2FB}" destId="{CC04D203-2257-5348-8BEC-AD033900B432}" srcOrd="3" destOrd="0" presId="urn:microsoft.com/office/officeart/2005/8/layout/vList3"/>
    <dgm:cxn modelId="{6E15625E-6BE3-2E41-B938-DA9F27D87829}" type="presParOf" srcId="{EF1FE202-FE0D-5F47-BBC1-505ACB68C2FB}" destId="{D7238323-C207-194E-8998-1622C25CA8F6}" srcOrd="4" destOrd="0" presId="urn:microsoft.com/office/officeart/2005/8/layout/vList3"/>
    <dgm:cxn modelId="{8924E161-8584-1949-A3D6-E403630171EF}" type="presParOf" srcId="{D7238323-C207-194E-8998-1622C25CA8F6}" destId="{66D05F43-2AB6-5D40-B752-8F72BFC9EE7C}" srcOrd="0" destOrd="0" presId="urn:microsoft.com/office/officeart/2005/8/layout/vList3"/>
    <dgm:cxn modelId="{67B2572D-00EC-3242-A358-3C13476FC053}" type="presParOf" srcId="{D7238323-C207-194E-8998-1622C25CA8F6}" destId="{44E27154-32BB-344F-866E-80C815A8A257}" srcOrd="1" destOrd="0" presId="urn:microsoft.com/office/officeart/2005/8/layout/vList3"/>
    <dgm:cxn modelId="{F52C1B63-29A3-BD4E-A738-F39A35C08280}" type="presParOf" srcId="{EF1FE202-FE0D-5F47-BBC1-505ACB68C2FB}" destId="{9E5F925A-8C1D-F24E-8051-2016638A6306}" srcOrd="5" destOrd="0" presId="urn:microsoft.com/office/officeart/2005/8/layout/vList3"/>
    <dgm:cxn modelId="{CE663538-76D9-034F-B130-399BC21561E2}" type="presParOf" srcId="{EF1FE202-FE0D-5F47-BBC1-505ACB68C2FB}" destId="{B742FB1F-CC3F-B34E-BD6B-22C8DCC2E155}" srcOrd="6" destOrd="0" presId="urn:microsoft.com/office/officeart/2005/8/layout/vList3"/>
    <dgm:cxn modelId="{91C5B959-89BC-E94B-B802-43E99848EC47}" type="presParOf" srcId="{B742FB1F-CC3F-B34E-BD6B-22C8DCC2E155}" destId="{90819190-8FC4-6A45-8AF4-39FBB00874A2}" srcOrd="0" destOrd="0" presId="urn:microsoft.com/office/officeart/2005/8/layout/vList3"/>
    <dgm:cxn modelId="{178C7FEF-B7F9-8C46-9A5C-BBDAB8ECE1D2}" type="presParOf" srcId="{B742FB1F-CC3F-B34E-BD6B-22C8DCC2E155}" destId="{A9721E51-BDF8-DD4C-AF93-D8F533BA2A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9510-BDDD-1647-ABC4-8D92E1A99823}">
      <dsp:nvSpPr>
        <dsp:cNvPr id="0" name=""/>
        <dsp:cNvSpPr/>
      </dsp:nvSpPr>
      <dsp:spPr>
        <a:xfrm rot="10800000">
          <a:off x="1862667" y="1249"/>
          <a:ext cx="6632405" cy="7683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Introduction</a:t>
          </a:r>
          <a:endParaRPr lang="en-US" sz="2400" kern="1200" dirty="0"/>
        </a:p>
      </dsp:txBody>
      <dsp:txXfrm rot="10800000">
        <a:off x="2054766" y="1249"/>
        <a:ext cx="6440306" cy="768396"/>
      </dsp:txXfrm>
    </dsp:sp>
    <dsp:sp modelId="{58225277-6A64-7B4C-A64C-9F8A1EDBBC5D}">
      <dsp:nvSpPr>
        <dsp:cNvPr id="0" name=""/>
        <dsp:cNvSpPr/>
      </dsp:nvSpPr>
      <dsp:spPr>
        <a:xfrm>
          <a:off x="1478469" y="1249"/>
          <a:ext cx="768396" cy="768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0A9FB-E8CF-5D46-A27F-9716B88768C4}">
      <dsp:nvSpPr>
        <dsp:cNvPr id="0" name=""/>
        <dsp:cNvSpPr/>
      </dsp:nvSpPr>
      <dsp:spPr>
        <a:xfrm rot="10800000">
          <a:off x="1862667" y="983369"/>
          <a:ext cx="6632405" cy="7683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Numerical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Analysis</a:t>
          </a:r>
          <a:r>
            <a:rPr lang="zh-CN" altLang="en-US" sz="2400" kern="1200" dirty="0"/>
            <a:t> </a:t>
          </a:r>
          <a:r>
            <a:rPr lang="en-US" altLang="zh-CN" sz="2400" kern="1200" dirty="0"/>
            <a:t>for</a:t>
          </a:r>
          <a:r>
            <a:rPr lang="zh-CN" altLang="en-US" sz="2400" kern="1200" dirty="0"/>
            <a:t> </a:t>
          </a:r>
          <a:r>
            <a:rPr lang="en-US" altLang="zh-CN" sz="2400" kern="1200" dirty="0"/>
            <a:t>Two</a:t>
          </a:r>
          <a:r>
            <a:rPr lang="zh-CN" altLang="en-US" sz="2400" kern="1200" dirty="0"/>
            <a:t> </a:t>
          </a:r>
          <a:r>
            <a:rPr lang="en-US" altLang="zh-CN" sz="2400" kern="1200" dirty="0"/>
            <a:t>Risky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Asset</a:t>
          </a:r>
          <a:r>
            <a:rPr lang="zh-CN" altLang="en-US" sz="2400" kern="1200" dirty="0"/>
            <a:t> </a:t>
          </a:r>
          <a:endParaRPr lang="en-US" sz="2400" kern="1200" dirty="0"/>
        </a:p>
      </dsp:txBody>
      <dsp:txXfrm rot="10800000">
        <a:off x="2054766" y="983369"/>
        <a:ext cx="6440306" cy="768396"/>
      </dsp:txXfrm>
    </dsp:sp>
    <dsp:sp modelId="{F063ABED-7755-5F42-9855-C8AB435C5A80}">
      <dsp:nvSpPr>
        <dsp:cNvPr id="0" name=""/>
        <dsp:cNvSpPr/>
      </dsp:nvSpPr>
      <dsp:spPr>
        <a:xfrm>
          <a:off x="1478469" y="983369"/>
          <a:ext cx="768396" cy="768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27154-32BB-344F-866E-80C815A8A257}">
      <dsp:nvSpPr>
        <dsp:cNvPr id="0" name=""/>
        <dsp:cNvSpPr/>
      </dsp:nvSpPr>
      <dsp:spPr>
        <a:xfrm rot="10800000">
          <a:off x="1862667" y="1965490"/>
          <a:ext cx="6632405" cy="7683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Theoretical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Analysis</a:t>
          </a:r>
          <a:r>
            <a:rPr lang="zh-CN" altLang="en-US" sz="2400" kern="1200" dirty="0"/>
            <a:t> </a:t>
          </a:r>
          <a:r>
            <a:rPr lang="en-US" altLang="zh-CN" sz="2400" kern="1200" dirty="0"/>
            <a:t>for</a:t>
          </a:r>
          <a:r>
            <a:rPr lang="zh-CN" altLang="en-US" sz="2400" kern="1200" dirty="0"/>
            <a:t> </a:t>
          </a:r>
          <a:r>
            <a:rPr lang="en-US" altLang="zh-CN" sz="2400" kern="1200" dirty="0"/>
            <a:t>Single</a:t>
          </a:r>
          <a:r>
            <a:rPr lang="zh-CN" altLang="en-US" sz="2400" kern="1200" dirty="0"/>
            <a:t> </a:t>
          </a:r>
          <a:r>
            <a:rPr lang="en-US" altLang="zh-CN" sz="2400" kern="1200" dirty="0"/>
            <a:t>Risky</a:t>
          </a:r>
          <a:r>
            <a:rPr lang="zh-CN" altLang="en-US" sz="2400" kern="1200" dirty="0"/>
            <a:t> </a:t>
          </a:r>
          <a:r>
            <a:rPr lang="en-US" altLang="zh-CN" sz="2400" kern="1200" dirty="0"/>
            <a:t>Asset</a:t>
          </a:r>
          <a:endParaRPr lang="en-US" sz="2400" kern="1200" dirty="0"/>
        </a:p>
      </dsp:txBody>
      <dsp:txXfrm rot="10800000">
        <a:off x="2054766" y="1965490"/>
        <a:ext cx="6440306" cy="768396"/>
      </dsp:txXfrm>
    </dsp:sp>
    <dsp:sp modelId="{66D05F43-2AB6-5D40-B752-8F72BFC9EE7C}">
      <dsp:nvSpPr>
        <dsp:cNvPr id="0" name=""/>
        <dsp:cNvSpPr/>
      </dsp:nvSpPr>
      <dsp:spPr>
        <a:xfrm>
          <a:off x="1478469" y="1965490"/>
          <a:ext cx="768396" cy="768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1E51-BDF8-DD4C-AF93-D8F533BA2ABA}">
      <dsp:nvSpPr>
        <dsp:cNvPr id="0" name=""/>
        <dsp:cNvSpPr/>
      </dsp:nvSpPr>
      <dsp:spPr>
        <a:xfrm rot="10800000">
          <a:off x="1862667" y="2947610"/>
          <a:ext cx="6632405" cy="7683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4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Conclusion</a:t>
          </a:r>
          <a:r>
            <a:rPr lang="zh-CN" altLang="en-US" sz="2400" kern="1200" dirty="0"/>
            <a:t> </a:t>
          </a:r>
          <a:r>
            <a:rPr lang="en-US" altLang="zh-CN" sz="2400" kern="1200" dirty="0"/>
            <a:t>&amp;</a:t>
          </a:r>
          <a:r>
            <a:rPr lang="zh-CN" altLang="en-US" sz="2400" kern="1200" dirty="0"/>
            <a:t> </a:t>
          </a:r>
          <a:r>
            <a:rPr lang="en-US" altLang="zh-CN" sz="2400" kern="1200" dirty="0"/>
            <a:t>Discussion</a:t>
          </a:r>
          <a:endParaRPr lang="en-US" sz="2400" kern="1200" dirty="0"/>
        </a:p>
      </dsp:txBody>
      <dsp:txXfrm rot="10800000">
        <a:off x="2054766" y="2947610"/>
        <a:ext cx="6440306" cy="768396"/>
      </dsp:txXfrm>
    </dsp:sp>
    <dsp:sp modelId="{90819190-8FC4-6A45-8AF4-39FBB00874A2}">
      <dsp:nvSpPr>
        <dsp:cNvPr id="0" name=""/>
        <dsp:cNvSpPr/>
      </dsp:nvSpPr>
      <dsp:spPr>
        <a:xfrm>
          <a:off x="1478469" y="2947610"/>
          <a:ext cx="768396" cy="768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B22B5-952D-1347-8FB9-CF172812A74F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760A-560D-CD49-BFC8-5FFC89C5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2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0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optimal strategy is</a:t>
            </a:r>
            <a:r>
              <a:rPr lang="zh-CN" altLang="en-US" dirty="0"/>
              <a:t> </a:t>
            </a:r>
            <a:r>
              <a:rPr lang="en-US" dirty="0"/>
              <a:t>an asymmetric strategy typically selling futures to correct</a:t>
            </a:r>
            <a:r>
              <a:rPr lang="zh-CN" altLang="en-US" dirty="0"/>
              <a:t> </a:t>
            </a:r>
            <a:r>
              <a:rPr lang="en-US" dirty="0"/>
              <a:t>for overexposure to market risk but buying underlying equities to correct for</a:t>
            </a:r>
            <a:r>
              <a:rPr lang="zh-CN" altLang="en-US" dirty="0"/>
              <a:t> </a:t>
            </a:r>
            <a:r>
              <a:rPr lang="en-US" dirty="0"/>
              <a:t>underexposure to market risk.</a:t>
            </a:r>
          </a:p>
          <a:p>
            <a:r>
              <a:rPr lang="en-US" dirty="0"/>
              <a:t>Selling</a:t>
            </a:r>
            <a:r>
              <a:rPr lang="zh-CN" altLang="en-US" dirty="0"/>
              <a:t> </a:t>
            </a:r>
            <a:r>
              <a:rPr lang="en-US" dirty="0"/>
              <a:t>futures allows us to keep the alpha on the exposure we are eliminating, while</a:t>
            </a:r>
            <a:r>
              <a:rPr lang="zh-CN" altLang="en-US" dirty="0"/>
              <a:t> </a:t>
            </a:r>
            <a:r>
              <a:rPr lang="en-US" dirty="0"/>
              <a:t>buying equities allows us to gain alpha on the exposure we are taking on.</a:t>
            </a:r>
            <a:r>
              <a:rPr lang="zh-CN" altLang="en-US" dirty="0"/>
              <a:t> </a:t>
            </a:r>
            <a:r>
              <a:rPr lang="en-US" altLang="zh-CN" dirty="0"/>
              <a:t>(need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Generally, we might expect the return on the underlying equities to be higher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an additional opportunity to trade a portfolio of the</a:t>
            </a:r>
            <a:r>
              <a:rPr lang="zh-CN" altLang="en-US" dirty="0"/>
              <a:t> </a:t>
            </a:r>
            <a:r>
              <a:rPr lang="en-US" dirty="0"/>
              <a:t>two assets at a cost of .0035.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the trading region is proportional to the square</a:t>
            </a:r>
            <a:r>
              <a:rPr lang="zh-CN" altLang="en-US" dirty="0"/>
              <a:t> </a:t>
            </a:r>
            <a:r>
              <a:rPr lang="en-US" dirty="0"/>
              <a:t>root of the trading cost, since the utility loss in any direction is proportional</a:t>
            </a:r>
            <a:r>
              <a:rPr lang="zh-CN" altLang="en-US" dirty="0"/>
              <a:t> </a:t>
            </a:r>
            <a:r>
              <a:rPr lang="en-US" dirty="0"/>
              <a:t>to the squared distance from the optimum.</a:t>
            </a:r>
          </a:p>
          <a:p>
            <a:r>
              <a:rPr lang="en-US" dirty="0"/>
              <a:t>If the asset returns</a:t>
            </a:r>
            <a:r>
              <a:rPr lang="zh-CN" altLang="en-US" dirty="0"/>
              <a:t> </a:t>
            </a:r>
            <a:r>
              <a:rPr lang="en-US" dirty="0"/>
              <a:t>were uncorrelated with symmetric covariances, the non-trading region would</a:t>
            </a:r>
            <a:r>
              <a:rPr lang="zh-CN" altLang="en-US" dirty="0"/>
              <a:t> </a:t>
            </a:r>
            <a:r>
              <a:rPr lang="en-US" dirty="0"/>
              <a:t>be a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regions</a:t>
            </a:r>
            <a:r>
              <a:rPr lang="zh-CN" altLang="en-US" dirty="0"/>
              <a:t> </a:t>
            </a:r>
            <a:r>
              <a:rPr lang="en-US" dirty="0"/>
              <a:t>in the corner, we trade both securities to the ideal point. From the regions</a:t>
            </a:r>
            <a:r>
              <a:rPr lang="zh-CN" altLang="en-US" dirty="0"/>
              <a:t> </a:t>
            </a:r>
            <a:r>
              <a:rPr lang="en-US" dirty="0"/>
              <a:t>on the right and left, we trade Security 1 but not Security 2 to a line going</a:t>
            </a:r>
            <a:r>
              <a:rPr lang="zh-CN" altLang="en-US" dirty="0"/>
              <a:t> </a:t>
            </a:r>
            <a:r>
              <a:rPr lang="en-US" dirty="0"/>
              <a:t>through the ideal point. This would be a vertical line if we had no correlation,</a:t>
            </a:r>
            <a:r>
              <a:rPr lang="zh-CN" altLang="en-US" dirty="0"/>
              <a:t> </a:t>
            </a:r>
            <a:r>
              <a:rPr lang="en-US" dirty="0"/>
              <a:t>but has negative slope in our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excess</a:t>
            </a:r>
            <a:r>
              <a:rPr lang="zh-CN" altLang="en-US" dirty="0"/>
              <a:t> </a:t>
            </a: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risky</a:t>
            </a:r>
            <a:r>
              <a:rPr lang="zh-CN" altLang="en-US" dirty="0"/>
              <a:t> </a:t>
            </a:r>
            <a:r>
              <a:rPr lang="en-US" altLang="zh-CN" dirty="0"/>
              <a:t>portfolio;</a:t>
            </a:r>
            <a:r>
              <a:rPr lang="zh-CN" altLang="en-US" dirty="0"/>
              <a:t> </a:t>
            </a:r>
            <a:r>
              <a:rPr lang="en-US" altLang="zh-CN" dirty="0"/>
              <a:t>Variance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portfolio</a:t>
            </a:r>
            <a:r>
              <a:rPr lang="zh-CN" altLang="en-US" dirty="0"/>
              <a:t> </a:t>
            </a:r>
            <a:r>
              <a:rPr lang="en-US" altLang="zh-CN" dirty="0"/>
              <a:t>return;</a:t>
            </a:r>
            <a:r>
              <a:rPr lang="zh-CN" altLang="en-US" dirty="0"/>
              <a:t> </a:t>
            </a:r>
            <a:r>
              <a:rPr lang="en-US" altLang="zh-CN" dirty="0"/>
              <a:t>Variance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deviations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benchmark;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nonnegativity constraints for portfolio positions, a</a:t>
            </a:r>
            <a:r>
              <a:rPr lang="zh-CN" altLang="en-US" dirty="0"/>
              <a:t> </a:t>
            </a:r>
            <a:r>
              <a:rPr lang="en-US" altLang="zh-CN" dirty="0"/>
              <a:t>no-borrowing constraint or constraints on proportions in the stock, or risk</a:t>
            </a:r>
            <a:r>
              <a:rPr lang="zh-CN" altLang="en-US" dirty="0"/>
              <a:t> </a:t>
            </a:r>
            <a:r>
              <a:rPr lang="en-US" altLang="zh-CN" dirty="0"/>
              <a:t>limits.</a:t>
            </a:r>
          </a:p>
          <a:p>
            <a:r>
              <a:rPr lang="en-US" altLang="zh-CN" dirty="0"/>
              <a:t>Including 2</a:t>
            </a:r>
            <a:r>
              <a:rPr lang="zh-CN" altLang="en-US" dirty="0"/>
              <a:t> </a:t>
            </a:r>
            <a:r>
              <a:rPr lang="en-US" altLang="zh-CN" dirty="0"/>
              <a:t>in the denominator makes the units the same as absolute risk aversion in</a:t>
            </a:r>
            <a:r>
              <a:rPr lang="zh-CN" altLang="en-US" dirty="0"/>
              <a:t> </a:t>
            </a:r>
            <a:r>
              <a:rPr lang="en-US" altLang="zh-CN" dirty="0"/>
              <a:t>a multivariate normal model with exponential utility over returns, and also</a:t>
            </a:r>
            <a:r>
              <a:rPr lang="zh-CN" altLang="en-US" dirty="0"/>
              <a:t> </a:t>
            </a:r>
            <a:r>
              <a:rPr lang="en-US" altLang="zh-CN" dirty="0"/>
              <a:t>cancels when we look at the </a:t>
            </a:r>
            <a:r>
              <a:rPr lang="en-US" altLang="zh-CN" dirty="0" err="1"/>
              <a:t>ifirst</a:t>
            </a:r>
            <a:r>
              <a:rPr lang="en-US" altLang="zh-CN" dirty="0"/>
              <a:t>-order conditions.</a:t>
            </a:r>
          </a:p>
          <a:p>
            <a:r>
              <a:rPr lang="en-US" altLang="zh-CN" dirty="0"/>
              <a:t>This term</a:t>
            </a:r>
            <a:r>
              <a:rPr lang="zh-CN" altLang="en-US" dirty="0"/>
              <a:t> </a:t>
            </a:r>
            <a:r>
              <a:rPr lang="en-US" altLang="zh-CN" dirty="0"/>
              <a:t>is probably controversial for academics because it depends on the benchmark</a:t>
            </a:r>
            <a:r>
              <a:rPr lang="zh-CN" altLang="en-US" dirty="0"/>
              <a:t> </a:t>
            </a:r>
            <a:r>
              <a:rPr lang="en-US" altLang="zh-CN" dirty="0"/>
              <a:t>B and not just on the distribution of returns. The dependence on the benchmark</a:t>
            </a:r>
            <a:r>
              <a:rPr lang="zh-CN" altLang="en-US" dirty="0"/>
              <a:t> </a:t>
            </a:r>
            <a:r>
              <a:rPr lang="en-US" altLang="zh-CN" dirty="0"/>
              <a:t>would be unnecessary and probably damaging in an ideal world, but</a:t>
            </a:r>
            <a:r>
              <a:rPr lang="zh-CN" altLang="en-US" dirty="0"/>
              <a:t> </a:t>
            </a:r>
            <a:r>
              <a:rPr lang="en-US" altLang="zh-CN" dirty="0"/>
              <a:t>does arise in practice and should be familiar to practitioners.</a:t>
            </a:r>
          </a:p>
          <a:p>
            <a:r>
              <a:rPr lang="en-US" altLang="zh-CN" dirty="0"/>
              <a:t>Costs are paid at end-of-period (or</a:t>
            </a:r>
            <a:r>
              <a:rPr lang="zh-CN" altLang="en-US" dirty="0"/>
              <a:t> </a:t>
            </a:r>
            <a:r>
              <a:rPr lang="en-US" altLang="zh-CN" dirty="0"/>
              <a:t>equivalently are converted to future values). Since utility is also measured in</a:t>
            </a:r>
            <a:r>
              <a:rPr lang="zh-CN" altLang="en-US" dirty="0"/>
              <a:t> </a:t>
            </a:r>
            <a:r>
              <a:rPr lang="en-US" altLang="zh-CN" dirty="0"/>
              <a:t>end-of-period return units, marginal utilities and costs are in identical units.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Theta*: weighted average of the traditional mean-variance portfolio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r>
              <a:rPr lang="en-US" dirty="0" err="1"/>
              <a:t>Boudndary</a:t>
            </a:r>
            <a:r>
              <a:rPr lang="en-US" dirty="0"/>
              <a:t> is proportional to the cost of trading</a:t>
            </a:r>
          </a:p>
          <a:p>
            <a:r>
              <a:rPr lang="en-US" dirty="0"/>
              <a:t>Having a non-trading region (instead of a single ideal point) follows because</a:t>
            </a:r>
            <a:r>
              <a:rPr lang="zh-CN" altLang="en-US" dirty="0"/>
              <a:t> </a:t>
            </a:r>
            <a:r>
              <a:rPr lang="en-US" dirty="0"/>
              <a:t>locally the cost of trading (which is linear or </a:t>
            </a:r>
            <a:r>
              <a:rPr lang="en-US" altLang="zh-CN" dirty="0"/>
              <a:t>fi</a:t>
            </a:r>
            <a:r>
              <a:rPr lang="en-US" dirty="0"/>
              <a:t>rst-order) is larger than the</a:t>
            </a:r>
            <a:r>
              <a:rPr lang="zh-CN" altLang="en-US" dirty="0"/>
              <a:t> </a:t>
            </a:r>
            <a:r>
              <a:rPr lang="en-US" dirty="0"/>
              <a:t>cost of having the wrong portfolio</a:t>
            </a:r>
            <a:r>
              <a:rPr lang="zh-CN" altLang="en-US" dirty="0"/>
              <a:t> </a:t>
            </a:r>
            <a:r>
              <a:rPr lang="en-US" dirty="0"/>
              <a:t>(which is quadratic or second-order). It</a:t>
            </a:r>
            <a:r>
              <a:rPr lang="zh-CN" altLang="en-US" dirty="0"/>
              <a:t> </a:t>
            </a:r>
            <a:r>
              <a:rPr lang="en-US" dirty="0"/>
              <a:t>is conceivable that there could be second-order costs of trading (for example</a:t>
            </a:r>
            <a:r>
              <a:rPr lang="zh-CN" altLang="en-US" dirty="0"/>
              <a:t> </a:t>
            </a:r>
            <a:r>
              <a:rPr lang="en-US" dirty="0"/>
              <a:t>from price pressure not modeled in this article), but there are probably also</a:t>
            </a:r>
            <a:r>
              <a:rPr lang="zh-CN" altLang="en-US" dirty="0"/>
              <a:t> </a:t>
            </a:r>
            <a:r>
              <a:rPr lang="en-US" dirty="0"/>
              <a:t>proportional costs (e.g. from a bid-ask spread or </a:t>
            </a:r>
            <a:r>
              <a:rPr lang="en-US" altLang="zh-CN" dirty="0"/>
              <a:t>fi</a:t>
            </a:r>
            <a:r>
              <a:rPr lang="en-US" dirty="0"/>
              <a:t>xed fee) and perhaps</a:t>
            </a:r>
            <a:r>
              <a:rPr lang="zh-CN" altLang="en-US" dirty="0"/>
              <a:t> </a:t>
            </a:r>
            <a:r>
              <a:rPr lang="en-US" dirty="0" err="1"/>
              <a:t>xed</a:t>
            </a:r>
            <a:r>
              <a:rPr lang="en-US" dirty="0"/>
              <a:t> costs, both of which would be more important than the </a:t>
            </a:r>
            <a:r>
              <a:rPr lang="en-US" dirty="0" err="1"/>
              <a:t>benets</a:t>
            </a:r>
            <a:r>
              <a:rPr lang="en-US" dirty="0"/>
              <a:t> of</a:t>
            </a:r>
            <a:r>
              <a:rPr lang="zh-CN" altLang="en-US" dirty="0"/>
              <a:t> </a:t>
            </a:r>
            <a:r>
              <a:rPr lang="en-US" dirty="0"/>
              <a:t>rebalancing nearby the ideal point.</a:t>
            </a:r>
          </a:p>
          <a:p>
            <a:r>
              <a:rPr lang="en-US" dirty="0"/>
              <a:t>This is </a:t>
            </a:r>
            <a:r>
              <a:rPr lang="en-US" dirty="0" err="1"/>
              <a:t>dierent</a:t>
            </a:r>
            <a:r>
              <a:rPr lang="en-US" dirty="0"/>
              <a:t> from typical continuous-time models in which the size of</a:t>
            </a:r>
            <a:r>
              <a:rPr lang="zh-CN" altLang="en-US" dirty="0"/>
              <a:t> </a:t>
            </a:r>
            <a:r>
              <a:rPr lang="en-US" dirty="0"/>
              <a:t>the region is more than proportional to costs when costs are small (so that</a:t>
            </a:r>
            <a:r>
              <a:rPr lang="zh-CN" altLang="en-US" dirty="0"/>
              <a:t> </a:t>
            </a:r>
            <a:r>
              <a:rPr lang="en-US" dirty="0"/>
              <a:t>even a small cost induces a </a:t>
            </a:r>
            <a:r>
              <a:rPr lang="en-US" dirty="0" err="1"/>
              <a:t>signicant</a:t>
            </a:r>
            <a:r>
              <a:rPr lang="en-US" dirty="0"/>
              <a:t> non-trading region), as noted by </a:t>
            </a:r>
            <a:r>
              <a:rPr lang="en-US" dirty="0" err="1"/>
              <a:t>Constantinides</a:t>
            </a:r>
            <a:r>
              <a:rPr lang="en-US" dirty="0"/>
              <a:t>[1986]. In continuous-time models, it is not so urgent to trade</a:t>
            </a:r>
            <a:r>
              <a:rPr lang="zh-CN" altLang="en-US" dirty="0"/>
              <a:t> </a:t>
            </a:r>
            <a:r>
              <a:rPr lang="en-US" dirty="0"/>
              <a:t>immediately because it is possible to wait and perhaps a market move will</a:t>
            </a:r>
            <a:r>
              <a:rPr lang="zh-CN" altLang="en-US" dirty="0"/>
              <a:t> </a:t>
            </a:r>
            <a:r>
              <a:rPr lang="en-US" dirty="0"/>
              <a:t>do the trade for free. If not, then the trade will still be available soon (in</a:t>
            </a:r>
            <a:r>
              <a:rPr lang="zh-CN" altLang="en-US" dirty="0"/>
              <a:t> </a:t>
            </a:r>
            <a:r>
              <a:rPr lang="en-US" dirty="0"/>
              <a:t>the continuous-time model but not in a single-period model). At the </a:t>
            </a:r>
            <a:r>
              <a:rPr lang="en-US" dirty="0" err="1"/>
              <a:t>optimum,the</a:t>
            </a:r>
            <a:r>
              <a:rPr lang="en-US" dirty="0"/>
              <a:t> impact of transaction costs on optimal utility is of </a:t>
            </a:r>
            <a:r>
              <a:rPr lang="en-US" dirty="0" err="1"/>
              <a:t>rst</a:t>
            </a:r>
            <a:r>
              <a:rPr lang="en-US" dirty="0"/>
              <a:t>-order in a</a:t>
            </a:r>
            <a:r>
              <a:rPr lang="zh-CN" altLang="en-US" dirty="0"/>
              <a:t> </a:t>
            </a:r>
            <a:r>
              <a:rPr lang="en-US" dirty="0"/>
              <a:t>single-period model, which is di</a:t>
            </a:r>
            <a:r>
              <a:rPr lang="zh-CN" altLang="en-US" dirty="0"/>
              <a:t> </a:t>
            </a:r>
            <a:r>
              <a:rPr lang="en-US" dirty="0" err="1"/>
              <a:t>erent</a:t>
            </a:r>
            <a:r>
              <a:rPr lang="en-US" dirty="0"/>
              <a:t> from traditional continuous-time models</a:t>
            </a:r>
            <a:r>
              <a:rPr lang="zh-CN" altLang="en-US" dirty="0"/>
              <a:t> </a:t>
            </a:r>
            <a:r>
              <a:rPr lang="en-US" dirty="0"/>
              <a:t>but similar to models with jumps (or perhaps more-to-the-point </a:t>
            </a:r>
            <a:r>
              <a:rPr lang="en-US" dirty="0" err="1"/>
              <a:t>rst</a:t>
            </a:r>
            <a:r>
              <a:rPr lang="en-US" dirty="0"/>
              <a:t>-order</a:t>
            </a:r>
            <a:r>
              <a:rPr lang="zh-CN" altLang="en-US" dirty="0"/>
              <a:t> </a:t>
            </a:r>
            <a:r>
              <a:rPr lang="en-US" dirty="0"/>
              <a:t>changes in the ideal portfolio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1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&gt; 0: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incurred if trading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( 6= 0): indicator which is 1 if trade occurs and 0 if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the size of the non-trading region is more than proportional</a:t>
            </a:r>
            <a:r>
              <a:rPr lang="zh-CN" altLang="en-US" dirty="0"/>
              <a:t> </a:t>
            </a:r>
            <a:r>
              <a:rPr lang="en-US" dirty="0"/>
              <a:t>to costs when costs are small. This is because the cost of being away from</a:t>
            </a:r>
            <a:r>
              <a:rPr lang="zh-CN" altLang="en-US" dirty="0"/>
              <a:t> </a:t>
            </a:r>
            <a:r>
              <a:rPr lang="en-US" dirty="0"/>
              <a:t>the ideal portfolio is second-order (quadratic), while the </a:t>
            </a:r>
            <a:r>
              <a:rPr lang="en-US" dirty="0" err="1"/>
              <a:t>benet</a:t>
            </a:r>
            <a:r>
              <a:rPr lang="en-US" dirty="0"/>
              <a:t> is zero-order(constant).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5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 costs can make 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unprotable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rebalance all the way to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 portfolio. A single-period analysis using mean-variance theory provides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interesting insights.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4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only variable costs, any</a:t>
            </a:r>
            <a:r>
              <a:rPr lang="zh-CN" altLang="en-US" dirty="0"/>
              <a:t> </a:t>
            </a:r>
            <a:r>
              <a:rPr lang="en-US" dirty="0"/>
              <a:t>trading is to the boundary of the non-trading region, while </a:t>
            </a:r>
            <a:r>
              <a:rPr lang="en-US" altLang="zh-CN" dirty="0"/>
              <a:t>fi</a:t>
            </a:r>
            <a:r>
              <a:rPr lang="en-US" dirty="0"/>
              <a:t>xed costs induce</a:t>
            </a:r>
            <a:r>
              <a:rPr lang="zh-CN" altLang="en-US" dirty="0"/>
              <a:t> </a:t>
            </a:r>
            <a:r>
              <a:rPr lang="en-US" dirty="0"/>
              <a:t>trading to the interior.</a:t>
            </a:r>
            <a:r>
              <a:rPr lang="zh-CN" altLang="en-US" dirty="0"/>
              <a:t> </a:t>
            </a:r>
            <a:r>
              <a:rPr lang="en-US" dirty="0"/>
              <a:t>With costly trading in futures and underlying, it</a:t>
            </a:r>
            <a:r>
              <a:rPr lang="zh-CN" altLang="en-US" dirty="0"/>
              <a:t> </a:t>
            </a:r>
            <a:r>
              <a:rPr lang="en-US" dirty="0"/>
              <a:t>might be optimal to use a synthetic equity strategy or an asymmetric futures</a:t>
            </a:r>
            <a:r>
              <a:rPr lang="zh-CN" altLang="en-US" dirty="0"/>
              <a:t> </a:t>
            </a:r>
            <a:r>
              <a:rPr lang="en-US" dirty="0"/>
              <a:t>overlay strategy that takes better</a:t>
            </a:r>
            <a:r>
              <a:rPr lang="zh-CN" altLang="en-US" dirty="0"/>
              <a:t> </a:t>
            </a:r>
            <a:r>
              <a:rPr lang="en-US" dirty="0"/>
              <a:t>advantage of extra expected return than</a:t>
            </a:r>
            <a:r>
              <a:rPr lang="zh-CN" altLang="en-US" dirty="0"/>
              <a:t> </a:t>
            </a:r>
            <a:r>
              <a:rPr lang="en-US" dirty="0"/>
              <a:t>traditional futures overlays.</a:t>
            </a:r>
          </a:p>
          <a:p>
            <a:r>
              <a:rPr lang="en-US" dirty="0"/>
              <a:t>In the variable</a:t>
            </a:r>
            <a:r>
              <a:rPr lang="zh-CN" altLang="en-US" dirty="0"/>
              <a:t> </a:t>
            </a:r>
            <a:r>
              <a:rPr lang="en-US" dirty="0"/>
              <a:t>cost models, it is optimal to trade only to the boundary of the non-trading</a:t>
            </a:r>
            <a:r>
              <a:rPr lang="zh-CN" altLang="en-US" dirty="0"/>
              <a:t> </a:t>
            </a:r>
            <a:r>
              <a:rPr lang="en-US" dirty="0"/>
              <a:t>region, since trading further would incur additional costs that are not justi-ed.1 With proportional costs, the cost of trading is additive (if all trades</a:t>
            </a:r>
            <a:r>
              <a:rPr lang="zh-CN" altLang="en-US" dirty="0"/>
              <a:t> </a:t>
            </a:r>
            <a:r>
              <a:rPr lang="en-US" dirty="0"/>
              <a:t>are in the same direction) or less than additive (if the second trade reverses</a:t>
            </a:r>
            <a:r>
              <a:rPr lang="zh-CN" altLang="en-US" dirty="0"/>
              <a:t> </a:t>
            </a:r>
            <a:r>
              <a:rPr lang="en-US" dirty="0"/>
              <a:t>the </a:t>
            </a:r>
            <a:r>
              <a:rPr lang="en-US" dirty="0" err="1"/>
              <a:t>rst</a:t>
            </a:r>
            <a:r>
              <a:rPr lang="en-US" dirty="0"/>
              <a:t> trade in some securities). If a candidate trade does not</a:t>
            </a:r>
            <a:r>
              <a:rPr lang="zh-CN" altLang="en-US" dirty="0"/>
              <a:t> </a:t>
            </a:r>
            <a:r>
              <a:rPr lang="en-US" dirty="0"/>
              <a:t>take us to</a:t>
            </a:r>
            <a:r>
              <a:rPr lang="zh-CN" altLang="en-US" dirty="0"/>
              <a:t> </a:t>
            </a:r>
            <a:r>
              <a:rPr lang="en-US" dirty="0"/>
              <a:t>the non-trading region, we could add on the additional trade we would make</a:t>
            </a:r>
            <a:r>
              <a:rPr lang="zh-CN" altLang="en-US" dirty="0"/>
              <a:t> </a:t>
            </a:r>
            <a:r>
              <a:rPr lang="en-US" dirty="0"/>
              <a:t>from that point and be better o. Or, if a candidate trade takes us beyond</a:t>
            </a:r>
            <a:r>
              <a:rPr lang="zh-CN" altLang="en-US" dirty="0"/>
              <a:t> </a:t>
            </a:r>
            <a:r>
              <a:rPr lang="en-US" dirty="0"/>
              <a:t>the boundary of the trading</a:t>
            </a:r>
            <a:r>
              <a:rPr lang="zh-CN" altLang="en-US" dirty="0"/>
              <a:t> </a:t>
            </a:r>
            <a:r>
              <a:rPr lang="en-US" dirty="0"/>
              <a:t>region, is better to trade along the line to the</a:t>
            </a:r>
            <a:r>
              <a:rPr lang="zh-CN" altLang="en-US" dirty="0"/>
              <a:t> </a:t>
            </a:r>
            <a:r>
              <a:rPr lang="en-US" dirty="0"/>
              <a:t>boundary because the part of the trade beyond the boundary is not </a:t>
            </a:r>
            <a:r>
              <a:rPr lang="en-US" dirty="0" err="1"/>
              <a:t>justied</a:t>
            </a:r>
            <a:r>
              <a:rPr lang="en-US" dirty="0"/>
              <a:t>.</a:t>
            </a:r>
            <a:r>
              <a:rPr lang="zh-CN" altLang="en-US" dirty="0"/>
              <a:t> </a:t>
            </a:r>
            <a:r>
              <a:rPr lang="en-US" dirty="0"/>
              <a:t>These arguments do not work for </a:t>
            </a:r>
            <a:r>
              <a:rPr lang="en-US" dirty="0" err="1"/>
              <a:t>xed</a:t>
            </a:r>
            <a:r>
              <a:rPr lang="en-US" dirty="0"/>
              <a:t> costs, because they rely</a:t>
            </a:r>
            <a:r>
              <a:rPr lang="zh-CN" altLang="en-US" dirty="0"/>
              <a:t> </a:t>
            </a:r>
            <a:r>
              <a:rPr lang="en-US" dirty="0"/>
              <a:t>implicitly on</a:t>
            </a:r>
            <a:r>
              <a:rPr lang="zh-CN" altLang="en-US" dirty="0"/>
              <a:t> </a:t>
            </a:r>
            <a:r>
              <a:rPr lang="en-US" dirty="0"/>
              <a:t>costs being additive for sequential trades along a line, and on costs being no</a:t>
            </a:r>
            <a:r>
              <a:rPr lang="zh-CN" altLang="en-US" dirty="0"/>
              <a:t> </a:t>
            </a:r>
            <a:r>
              <a:rPr lang="en-US" dirty="0"/>
              <a:t>more than additive for sequential trades that are not along a line.</a:t>
            </a:r>
          </a:p>
          <a:p>
            <a:r>
              <a:rPr lang="en-US" dirty="0"/>
              <a:t>In the models with </a:t>
            </a:r>
            <a:r>
              <a:rPr lang="en-US" dirty="0" err="1"/>
              <a:t>xed</a:t>
            </a:r>
            <a:r>
              <a:rPr lang="en-US" dirty="0"/>
              <a:t> costs, any trade moves to inside the non-trading</a:t>
            </a:r>
            <a:r>
              <a:rPr lang="zh-CN" altLang="en-US" dirty="0"/>
              <a:t> </a:t>
            </a:r>
            <a:r>
              <a:rPr lang="en-US" dirty="0"/>
              <a:t>region if it is optimal to trade at all. With only an overall </a:t>
            </a:r>
            <a:r>
              <a:rPr lang="zh-CN" altLang="en-US" dirty="0"/>
              <a:t> </a:t>
            </a:r>
            <a:r>
              <a:rPr lang="en-US" dirty="0" err="1"/>
              <a:t>xed</a:t>
            </a:r>
            <a:r>
              <a:rPr lang="en-US" dirty="0"/>
              <a:t> cost, any</a:t>
            </a:r>
            <a:r>
              <a:rPr lang="zh-CN" altLang="en-US" dirty="0"/>
              <a:t> </a:t>
            </a:r>
            <a:r>
              <a:rPr lang="en-US" dirty="0"/>
              <a:t>nonzero trade moves to an ideal portfolio that would be held absent costs.</a:t>
            </a:r>
            <a:r>
              <a:rPr lang="zh-CN" altLang="en-US" dirty="0"/>
              <a:t> </a:t>
            </a:r>
            <a:r>
              <a:rPr lang="en-US" dirty="0"/>
              <a:t>This ideal portfolio is in the interior of the non-trading region because the</a:t>
            </a:r>
            <a:r>
              <a:rPr lang="zh-CN" altLang="en-US" dirty="0"/>
              <a:t> </a:t>
            </a:r>
            <a:r>
              <a:rPr lang="en-US" dirty="0"/>
              <a:t>value of trading from nearby is too small to cover the </a:t>
            </a:r>
            <a:r>
              <a:rPr lang="en-US" dirty="0" err="1"/>
              <a:t>xed</a:t>
            </a:r>
            <a:r>
              <a:rPr lang="en-US" dirty="0"/>
              <a:t> cost. With</a:t>
            </a:r>
            <a:r>
              <a:rPr lang="zh-CN" altLang="en-US" dirty="0"/>
              <a:t> </a:t>
            </a:r>
            <a:r>
              <a:rPr lang="en-US" dirty="0"/>
              <a:t>security-</a:t>
            </a:r>
            <a:r>
              <a:rPr lang="en-US" dirty="0" err="1"/>
              <a:t>specic</a:t>
            </a:r>
            <a:r>
              <a:rPr lang="en-US" dirty="0"/>
              <a:t> </a:t>
            </a:r>
            <a:r>
              <a:rPr lang="en-US" dirty="0" err="1"/>
              <a:t>xed</a:t>
            </a:r>
            <a:r>
              <a:rPr lang="en-US" dirty="0"/>
              <a:t> costs, any trade will take us to the interior of the nontrading</a:t>
            </a:r>
            <a:r>
              <a:rPr lang="zh-CN" altLang="en-US" dirty="0"/>
              <a:t> </a:t>
            </a:r>
            <a:r>
              <a:rPr lang="en-US" dirty="0"/>
              <a:t>region. However, </a:t>
            </a:r>
            <a:r>
              <a:rPr lang="en-US" dirty="0" err="1"/>
              <a:t>dierent</a:t>
            </a:r>
            <a:r>
              <a:rPr lang="en-US" dirty="0"/>
              <a:t> starting portfolios will cause us to trade to</a:t>
            </a:r>
            <a:r>
              <a:rPr lang="zh-CN" altLang="en-US" dirty="0"/>
              <a:t> </a:t>
            </a:r>
            <a:r>
              <a:rPr lang="en-US" dirty="0" err="1"/>
              <a:t>dierent</a:t>
            </a:r>
            <a:r>
              <a:rPr lang="en-US" dirty="0"/>
              <a:t> target portfolios</a:t>
            </a:r>
          </a:p>
          <a:p>
            <a:r>
              <a:rPr lang="en-US" dirty="0"/>
              <a:t>If there are both </a:t>
            </a:r>
            <a:r>
              <a:rPr lang="en-US" dirty="0" err="1"/>
              <a:t>xed</a:t>
            </a:r>
            <a:r>
              <a:rPr lang="en-US" dirty="0"/>
              <a:t> and proportional costs of trading, then any trading</a:t>
            </a:r>
            <a:r>
              <a:rPr lang="zh-CN" altLang="en-US" dirty="0"/>
              <a:t> </a:t>
            </a:r>
            <a:r>
              <a:rPr lang="en-US" dirty="0"/>
              <a:t>will typically be to the interior of the non-trading region (due to the </a:t>
            </a:r>
            <a:r>
              <a:rPr lang="en-US" dirty="0" err="1"/>
              <a:t>xedcost</a:t>
            </a:r>
            <a:r>
              <a:rPr lang="en-US" dirty="0"/>
              <a:t>), although to </a:t>
            </a:r>
            <a:r>
              <a:rPr lang="en-US" dirty="0" err="1"/>
              <a:t>dierent</a:t>
            </a:r>
            <a:r>
              <a:rPr lang="en-US" dirty="0"/>
              <a:t> positions depending on the starting position (due</a:t>
            </a:r>
            <a:r>
              <a:rPr lang="zh-CN" altLang="en-US" dirty="0"/>
              <a:t> </a:t>
            </a:r>
            <a:r>
              <a:rPr lang="en-US" dirty="0"/>
              <a:t>to the variable part of the cost).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non-trading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</a:p>
          <a:p>
            <a:r>
              <a:rPr lang="en-US" dirty="0"/>
              <a:t>The current analysis differs in two important ways from the traditional </a:t>
            </a:r>
            <a:r>
              <a:rPr lang="en-US" dirty="0" err="1"/>
              <a:t>meanvariance</a:t>
            </a:r>
            <a:r>
              <a:rPr lang="zh-CN" altLang="en-US" dirty="0"/>
              <a:t> </a:t>
            </a:r>
            <a:r>
              <a:rPr lang="en-US" dirty="0"/>
              <a:t>literature on transaction costs. First, the traditional literature considered</a:t>
            </a:r>
            <a:r>
              <a:rPr lang="zh-CN" altLang="en-US" dirty="0"/>
              <a:t> </a:t>
            </a:r>
            <a:r>
              <a:rPr lang="en-US" dirty="0"/>
              <a:t>the purchase of a portfolio from scratch, while the current analysis</a:t>
            </a:r>
            <a:r>
              <a:rPr lang="zh-CN" altLang="en-US" dirty="0"/>
              <a:t> </a:t>
            </a:r>
            <a:r>
              <a:rPr lang="en-US" dirty="0"/>
              <a:t>rebalancing from any starting portfolio. Second, we focus primarily</a:t>
            </a:r>
            <a:r>
              <a:rPr lang="zh-CN" altLang="en-US" dirty="0"/>
              <a:t> </a:t>
            </a:r>
            <a:r>
              <a:rPr lang="en-US" dirty="0"/>
              <a:t>on variable costs rather than fixed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this type of</a:t>
            </a:r>
            <a:r>
              <a:rPr lang="zh-CN" altLang="en-US" dirty="0"/>
              <a:t> </a:t>
            </a:r>
            <a:r>
              <a:rPr lang="en-US" dirty="0"/>
              <a:t>assumption tends to produce a somewhat messy combinatoric problem looking</a:t>
            </a:r>
            <a:r>
              <a:rPr lang="zh-CN" altLang="en-US" dirty="0"/>
              <a:t> </a:t>
            </a:r>
            <a:r>
              <a:rPr lang="en-US" dirty="0"/>
              <a:t>at all possible subsets to include, and their static perspective does not</a:t>
            </a:r>
            <a:r>
              <a:rPr lang="zh-CN" altLang="en-US" dirty="0"/>
              <a:t> </a:t>
            </a:r>
            <a:r>
              <a:rPr lang="en-US" dirty="0"/>
              <a:t>seem suited to questions about rebalancing.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trade is in individual stocks and takes place through cash, which is held</a:t>
            </a:r>
            <a:r>
              <a:rPr lang="zh-CN" altLang="en-US" dirty="0"/>
              <a:t> </a:t>
            </a:r>
            <a:r>
              <a:rPr lang="en-US" dirty="0"/>
              <a:t>as a residual asset, the optimal non-trading region is a parallelogram or its</a:t>
            </a:r>
            <a:r>
              <a:rPr lang="zh-CN" altLang="en-US" dirty="0"/>
              <a:t> </a:t>
            </a:r>
            <a:r>
              <a:rPr lang="en-US" dirty="0"/>
              <a:t>higher dimensional equivalent. If, in</a:t>
            </a:r>
            <a:r>
              <a:rPr lang="zh-CN" altLang="en-US" dirty="0"/>
              <a:t> </a:t>
            </a:r>
            <a:r>
              <a:rPr lang="en-US" dirty="0"/>
              <a:t>addition, asset returns are uncorrelated,</a:t>
            </a:r>
            <a:r>
              <a:rPr lang="zh-CN" altLang="en-US" dirty="0"/>
              <a:t> </a:t>
            </a:r>
            <a:r>
              <a:rPr lang="en-US" dirty="0"/>
              <a:t>the parallelogram becomes a rectangle.</a:t>
            </a:r>
          </a:p>
          <a:p>
            <a:r>
              <a:rPr lang="en-US" dirty="0"/>
              <a:t>All the solutions</a:t>
            </a:r>
            <a:r>
              <a:rPr lang="zh-CN" altLang="en-US" dirty="0"/>
              <a:t> </a:t>
            </a:r>
            <a:r>
              <a:rPr lang="en-US" dirty="0"/>
              <a:t>feature the concept of a non-trading region, a set of portfolio positions from</a:t>
            </a:r>
            <a:r>
              <a:rPr lang="zh-CN" altLang="en-US" dirty="0"/>
              <a:t> </a:t>
            </a:r>
            <a:r>
              <a:rPr lang="en-US" dirty="0"/>
              <a:t>which there is no trade that would justify the cost of trading.</a:t>
            </a:r>
          </a:p>
          <a:p>
            <a:r>
              <a:rPr lang="en-US" altLang="zh-CN" dirty="0"/>
              <a:t>The boundaries for purchasing and selling</a:t>
            </a:r>
            <a:r>
              <a:rPr lang="zh-CN" altLang="en-US" dirty="0"/>
              <a:t> </a:t>
            </a:r>
            <a:r>
              <a:rPr lang="en-US" altLang="zh-CN" dirty="0"/>
              <a:t>are </a:t>
            </a:r>
            <a:r>
              <a:rPr lang="en-US" altLang="zh-CN" dirty="0" err="1"/>
              <a:t>dierent</a:t>
            </a:r>
            <a:r>
              <a:rPr lang="en-US" altLang="zh-CN" dirty="0"/>
              <a:t> because the costs put a wedge between the marginal valuations</a:t>
            </a:r>
            <a:r>
              <a:rPr lang="zh-CN" altLang="en-US" dirty="0"/>
              <a:t> </a:t>
            </a:r>
            <a:r>
              <a:rPr lang="en-US" altLang="zh-CN" dirty="0"/>
              <a:t>at market prices and valuation the prices net of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Over-weighting in one security is less likely 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 in a trade if we are under-weighted in the other security.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ver- or under-weighting in one security is more serious if we have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over- or under-weighting in the other security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initial allocation 0 is in the non-trading region, shaded 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yellow, then there is no trade whose bene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covers the cost and it is best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trade. The right boundary of the non-trading region is part of the line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which we are just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indierent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selling Security 1, and it is optimal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sell Security 1 if we start to the right of this boundary. The left boundary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non-trading region is part of the line along which we are just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purchasing Security 1, and it is optimal to purchase Security 1 if 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from left of this boundary.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Left:</a:t>
            </a:r>
            <a:r>
              <a:rPr lang="zh-CN" altLang="en-US" dirty="0"/>
              <a:t> </a:t>
            </a:r>
            <a:r>
              <a:rPr lang="en-US" dirty="0"/>
              <a:t>This additional penalty makes the non</a:t>
            </a:r>
            <a:r>
              <a:rPr lang="en-US" altLang="zh-CN" dirty="0"/>
              <a:t>-</a:t>
            </a:r>
            <a:r>
              <a:rPr lang="en-US" dirty="0"/>
              <a:t>trading</a:t>
            </a:r>
            <a:r>
              <a:rPr lang="zh-CN" altLang="en-US" dirty="0"/>
              <a:t> </a:t>
            </a:r>
            <a:r>
              <a:rPr lang="en-US" dirty="0"/>
              <a:t>region smaller and shrinks it towards the benchmark portfolio</a:t>
            </a:r>
          </a:p>
          <a:p>
            <a:r>
              <a:rPr lang="en-US" altLang="zh-CN" dirty="0"/>
              <a:t>Right:</a:t>
            </a:r>
            <a:r>
              <a:rPr lang="zh-CN" altLang="en-US" dirty="0"/>
              <a:t> </a:t>
            </a:r>
            <a:r>
              <a:rPr lang="en-US" altLang="zh-CN" dirty="0"/>
              <a:t>increased the cost of trading Security 2. This increases the vertical</a:t>
            </a:r>
            <a:r>
              <a:rPr lang="zh-CN" altLang="en-US" dirty="0"/>
              <a:t> </a:t>
            </a:r>
            <a:r>
              <a:rPr lang="en-US" altLang="zh-CN" dirty="0"/>
              <a:t>size of the non-trading region.</a:t>
            </a:r>
          </a:p>
          <a:p>
            <a:r>
              <a:rPr lang="zh-CN" altLang="en-US" dirty="0"/>
              <a:t>          </a:t>
            </a:r>
            <a:r>
              <a:rPr lang="en-US" altLang="zh-CN" dirty="0"/>
              <a:t>A similar result could obtain if</a:t>
            </a:r>
            <a:r>
              <a:rPr lang="zh-CN" altLang="en-US" dirty="0"/>
              <a:t> </a:t>
            </a:r>
            <a:r>
              <a:rPr lang="en-US" altLang="zh-CN" dirty="0"/>
              <a:t>Security 2 had more idiosyncratic risk than Security 1.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analysis here</a:t>
            </a:r>
            <a:r>
              <a:rPr lang="zh-CN" altLang="en-US" dirty="0"/>
              <a:t> </a:t>
            </a:r>
            <a:r>
              <a:rPr lang="en-US" dirty="0"/>
              <a:t>con</a:t>
            </a:r>
            <a:r>
              <a:rPr lang="en-US" altLang="zh-CN" dirty="0"/>
              <a:t>fi</a:t>
            </a:r>
            <a:r>
              <a:rPr lang="en-US" dirty="0"/>
              <a:t>rms the value of using a futures overlay but suggests an improvement</a:t>
            </a:r>
            <a:r>
              <a:rPr lang="zh-CN" altLang="en-US" dirty="0"/>
              <a:t> </a:t>
            </a:r>
            <a:r>
              <a:rPr lang="en-US" dirty="0"/>
              <a:t>on the traditional form of the strategy.</a:t>
            </a:r>
          </a:p>
          <a:p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futures,</a:t>
            </a:r>
            <a:r>
              <a:rPr lang="zh-CN" altLang="en-US" dirty="0"/>
              <a:t> </a:t>
            </a:r>
            <a:r>
              <a:rPr lang="en-US" altLang="zh-CN" dirty="0"/>
              <a:t>equity-equivalent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returns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nearly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</a:p>
          <a:p>
            <a:r>
              <a:rPr lang="en-US" dirty="0"/>
              <a:t>the investor gets nearly the same expected</a:t>
            </a:r>
            <a:r>
              <a:rPr lang="zh-CN" altLang="en-US" dirty="0"/>
              <a:t> </a:t>
            </a:r>
            <a:r>
              <a:rPr lang="en-US" dirty="0"/>
              <a:t>return on the underlying and on \synthetic equity“ composed of futures and</a:t>
            </a:r>
            <a:r>
              <a:rPr lang="zh-CN" altLang="en-US" dirty="0"/>
              <a:t> </a:t>
            </a:r>
            <a:r>
              <a:rPr lang="en-US" dirty="0"/>
              <a:t>investing in the risky asset. In this case, the additional expected return</a:t>
            </a:r>
            <a:r>
              <a:rPr lang="zh-CN" altLang="en-US" dirty="0"/>
              <a:t> </a:t>
            </a:r>
            <a:r>
              <a:rPr lang="en-US" dirty="0"/>
              <a:t>from holding equities is too small to justify the additional transaction costs.</a:t>
            </a:r>
            <a:r>
              <a:rPr lang="zh-CN" altLang="en-US" dirty="0"/>
              <a:t> </a:t>
            </a:r>
            <a:r>
              <a:rPr lang="en-US" dirty="0"/>
              <a:t>Consequently, if we are over- or under-weighted in equities initially (with</a:t>
            </a:r>
            <a:r>
              <a:rPr lang="zh-CN" altLang="en-US" dirty="0"/>
              <a:t> </a:t>
            </a:r>
            <a:r>
              <a:rPr lang="en-US" dirty="0"/>
              <a:t>no futures), we correct our position by selling or buying futures. Thus, in</a:t>
            </a:r>
            <a:r>
              <a:rPr lang="zh-CN" altLang="en-US" dirty="0"/>
              <a:t> </a:t>
            </a:r>
            <a:r>
              <a:rPr lang="en-US" dirty="0"/>
              <a:t>the absence of some additional return to holding the underlying equities, a</a:t>
            </a:r>
            <a:r>
              <a:rPr lang="zh-CN" altLang="en-US" dirty="0"/>
              <a:t> </a:t>
            </a:r>
            <a:r>
              <a:rPr lang="en-US" dirty="0"/>
              <a:t>synthetic equity strategy would be optimal, and there would seem to be little</a:t>
            </a:r>
            <a:r>
              <a:rPr lang="zh-CN" altLang="en-US" dirty="0"/>
              <a:t> </a:t>
            </a:r>
            <a:r>
              <a:rPr lang="en-US" dirty="0"/>
              <a:t>reason to hold the underlying equities in the </a:t>
            </a:r>
            <a:r>
              <a:rPr lang="en-US" dirty="0" err="1"/>
              <a:t>rst</a:t>
            </a:r>
            <a:r>
              <a:rPr lang="en-US" dirty="0"/>
              <a:t> place, or to trade them once</a:t>
            </a:r>
            <a:r>
              <a:rPr lang="zh-CN" altLang="en-US" dirty="0"/>
              <a:t> </a:t>
            </a:r>
            <a:r>
              <a:rPr lang="en-US" dirty="0"/>
              <a:t>we own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D760A-560D-CD49-BFC8-5FFC89C567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D56D-70DB-CB4C-B8BC-5FCC467DA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Mean</a:t>
            </a:r>
            <a:r>
              <a:rPr lang="en-US" altLang="zh-CN" dirty="0"/>
              <a:t>-Variance</a:t>
            </a:r>
            <a:r>
              <a:rPr lang="zh-CN" altLang="en-US" dirty="0"/>
              <a:t> </a:t>
            </a:r>
            <a:r>
              <a:rPr lang="en-US" altLang="zh-CN" dirty="0"/>
              <a:t>Portfolio</a:t>
            </a:r>
            <a:r>
              <a:rPr lang="zh-CN" altLang="en-US" dirty="0"/>
              <a:t> </a:t>
            </a:r>
            <a:r>
              <a:rPr lang="en-US" altLang="zh-CN" dirty="0"/>
              <a:t>Rebalancing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08ABB-8EC3-624C-AC1E-8795AEC28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0431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Author:</a:t>
            </a:r>
            <a:r>
              <a:rPr lang="zh-CN" altLang="en-US" dirty="0"/>
              <a:t> </a:t>
            </a:r>
            <a:r>
              <a:rPr lang="en-US" altLang="zh-CN" dirty="0"/>
              <a:t>Philip H. </a:t>
            </a:r>
            <a:r>
              <a:rPr lang="en-US" altLang="zh-CN" dirty="0" err="1"/>
              <a:t>Dybvig</a:t>
            </a:r>
            <a:endParaRPr lang="en-US" altLang="zh-CN" dirty="0"/>
          </a:p>
          <a:p>
            <a:r>
              <a:rPr lang="en-US" altLang="zh-CN" dirty="0"/>
              <a:t>Presenter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err="1"/>
              <a:t>Jingxuan</a:t>
            </a:r>
            <a:r>
              <a:rPr lang="zh-CN" altLang="en-US" dirty="0"/>
              <a:t> </a:t>
            </a:r>
            <a:r>
              <a:rPr lang="en-US" altLang="zh-CN" dirty="0"/>
              <a:t>(April)</a:t>
            </a:r>
            <a:r>
              <a:rPr lang="zh-CN" altLang="en-US" dirty="0"/>
              <a:t> </a:t>
            </a:r>
            <a:r>
              <a:rPr lang="en-US" altLang="zh-CN" dirty="0"/>
              <a:t>Zou</a:t>
            </a:r>
            <a:r>
              <a:rPr lang="zh-CN" altLang="en-US" dirty="0"/>
              <a:t> </a:t>
            </a:r>
            <a:r>
              <a:rPr lang="en-US" altLang="zh-CN" dirty="0"/>
              <a:t>463504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0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53E8-1622-C74A-B5F2-21D6E508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Futures</a:t>
            </a:r>
            <a:r>
              <a:rPr lang="zh-CN" altLang="en-US" dirty="0"/>
              <a:t> </a:t>
            </a:r>
            <a:r>
              <a:rPr lang="en-US" altLang="zh-CN" dirty="0"/>
              <a:t>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EE78-521F-C546-988A-E94D38375A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underlying</a:t>
            </a:r>
            <a:r>
              <a:rPr lang="zh-CN" altLang="en-US" dirty="0"/>
              <a:t> </a:t>
            </a:r>
            <a:r>
              <a:rPr lang="en-US" altLang="zh-CN" dirty="0"/>
              <a:t>equities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equity</a:t>
            </a:r>
          </a:p>
          <a:p>
            <a:pPr lvl="1"/>
            <a:r>
              <a:rPr lang="en-US" altLang="zh-CN" dirty="0"/>
              <a:t>Active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rolling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futures</a:t>
            </a:r>
          </a:p>
          <a:p>
            <a:pPr lvl="1"/>
            <a:r>
              <a:rPr lang="en-US" altLang="zh-CN" dirty="0"/>
              <a:t>Tax-timing</a:t>
            </a:r>
            <a:r>
              <a:rPr lang="zh-CN" altLang="en-US" dirty="0"/>
              <a:t> </a:t>
            </a:r>
            <a:r>
              <a:rPr lang="en-US" altLang="zh-CN" dirty="0"/>
              <a:t>advantages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equity</a:t>
            </a:r>
          </a:p>
          <a:p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strategy:</a:t>
            </a:r>
            <a:r>
              <a:rPr lang="zh-CN" altLang="en-US" dirty="0"/>
              <a:t> </a:t>
            </a:r>
            <a:r>
              <a:rPr lang="en-US" altLang="zh-CN" dirty="0"/>
              <a:t>asymmetric</a:t>
            </a:r>
          </a:p>
          <a:p>
            <a:pPr lvl="1"/>
            <a:r>
              <a:rPr lang="en-US" altLang="zh-CN" dirty="0"/>
              <a:t>Sell</a:t>
            </a:r>
            <a:r>
              <a:rPr lang="zh-CN" altLang="en-US" dirty="0"/>
              <a:t> </a:t>
            </a:r>
            <a:r>
              <a:rPr lang="en-US" altLang="zh-CN" dirty="0"/>
              <a:t>futures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overexposure</a:t>
            </a:r>
          </a:p>
          <a:p>
            <a:pPr lvl="1"/>
            <a:r>
              <a:rPr lang="en-US" altLang="zh-CN" dirty="0"/>
              <a:t>Buy</a:t>
            </a:r>
            <a:r>
              <a:rPr lang="zh-CN" altLang="en-US" dirty="0"/>
              <a:t> </a:t>
            </a:r>
            <a:r>
              <a:rPr lang="en-US" altLang="zh-CN" dirty="0"/>
              <a:t>underlying</a:t>
            </a:r>
            <a:r>
              <a:rPr lang="zh-CN" altLang="en-US" dirty="0"/>
              <a:t> </a:t>
            </a:r>
            <a:r>
              <a:rPr lang="en-US" altLang="zh-CN" dirty="0"/>
              <a:t>equities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underexposure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3596F-7204-9B44-BA4A-C09D5F94FE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E6495-DD83-1D4F-BB36-910639CF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76" y="2222287"/>
            <a:ext cx="4276966" cy="44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CF82-2397-F543-847E-7F8E85A3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Bundles Trading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10A7-2E1C-584E-AFE1-4260C931EE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Cost-effective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</a:p>
          <a:p>
            <a:pPr lvl="1"/>
            <a:r>
              <a:rPr lang="en-US" altLang="zh-CN" dirty="0"/>
              <a:t>Simultaneous</a:t>
            </a:r>
            <a:r>
              <a:rPr lang="zh-CN" altLang="en-US" dirty="0"/>
              <a:t> </a:t>
            </a:r>
            <a:r>
              <a:rPr lang="en-US" altLang="zh-CN" dirty="0"/>
              <a:t>buys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sells</a:t>
            </a:r>
            <a:r>
              <a:rPr lang="zh-CN" altLang="en-US" dirty="0"/>
              <a:t> </a:t>
            </a:r>
            <a:r>
              <a:rPr lang="en-US" altLang="zh-CN" dirty="0"/>
              <a:t>of different individual securities to compensate</a:t>
            </a:r>
            <a:r>
              <a:rPr lang="zh-CN" altLang="en-US" dirty="0"/>
              <a:t> </a:t>
            </a:r>
            <a:r>
              <a:rPr lang="en-US" altLang="zh-CN" dirty="0"/>
              <a:t>for imbalances caused by trading the bundle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D3B05-C07E-5344-BC00-D409A1FBFD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DD65A-42D2-804E-B82E-D7462605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40" y="2229105"/>
            <a:ext cx="4037418" cy="42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EDE5-37D3-7B4D-B2D2-3D1581E8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Fixed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26AC5-F0CF-8B43-9C32-DD87E80EC4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portfolio</a:t>
            </a:r>
          </a:p>
          <a:p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outside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indifference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r>
              <a:rPr lang="zh-CN" altLang="en-US" dirty="0"/>
              <a:t> </a:t>
            </a:r>
            <a:r>
              <a:rPr lang="en-US" altLang="zh-CN" dirty="0"/>
              <a:t>(ellipse)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inside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CD415-6A33-0649-8775-0FD2A7D118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C54EB-9BFC-4E49-8B97-227662E6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84" y="2222287"/>
            <a:ext cx="4230429" cy="43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969C-2035-514D-9125-DCDDBB56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Security-Specific Fixed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A28D-A4D2-3249-AC92-EB620D736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diligence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security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combinatorial</a:t>
            </a:r>
            <a:r>
              <a:rPr lang="zh-CN" altLang="en-US" dirty="0"/>
              <a:t> </a:t>
            </a:r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overall</a:t>
            </a:r>
            <a:r>
              <a:rPr lang="zh-CN" altLang="en-US" dirty="0"/>
              <a:t> </a:t>
            </a:r>
            <a:r>
              <a:rPr lang="en-US" altLang="zh-CN" dirty="0"/>
              <a:t>nonconcave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1091E-1E49-D04B-9FC2-5A3B6C151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F5CEA-E6A0-4F46-8FB4-14CE3E17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30" y="2222287"/>
            <a:ext cx="4374217" cy="4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3328-47CC-1B49-BCC7-9C24643A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4" y="2951396"/>
            <a:ext cx="7977054" cy="1468800"/>
          </a:xfrm>
        </p:spPr>
        <p:txBody>
          <a:bodyPr/>
          <a:lstStyle/>
          <a:p>
            <a:r>
              <a:rPr lang="en-US" dirty="0"/>
              <a:t>Theoretical Analysis for Single Risky Asset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EBF0-DD87-DC44-AB39-63FC599E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B30A-FB90-0D47-BA2D-AAADA92E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Proportional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7C05-1F03-6445-A446-6585162A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purchase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dirty="0"/>
              <a:t>and sales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dirty="0"/>
              <a:t>of the risky asset to maximize the utility function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return</a:t>
            </a:r>
          </a:p>
          <a:p>
            <a:pPr lvl="1"/>
            <a:r>
              <a:rPr lang="en-US" altLang="zh-CN" dirty="0"/>
              <a:t>Disutility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taking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variance</a:t>
            </a:r>
          </a:p>
          <a:p>
            <a:pPr lvl="1"/>
            <a:r>
              <a:rPr lang="en-US" altLang="zh-CN" dirty="0"/>
              <a:t>Penalty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</a:p>
          <a:p>
            <a:pPr lvl="1"/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6EDF1-6024-9647-B1F5-83B16976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17" y="2826870"/>
            <a:ext cx="5524500" cy="73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DADBA0-F9FB-384D-AFDA-BEEEE96EA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17" y="3652061"/>
            <a:ext cx="163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4AAB-C2A4-AC45-9E53-EFB4C23F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FAB48-38F4-1F4C-B3E1-66164C72798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bar>
                  </m:oMath>
                </a14:m>
                <a:r>
                  <a:rPr lang="en-US" i="1" dirty="0"/>
                  <a:t>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FAB48-38F4-1F4C-B3E1-66164C72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B0AC1-752E-114E-B461-50E42C6FCA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724AF-C7EF-8949-8621-402EEB5ED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471" y="2783913"/>
            <a:ext cx="28956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EDF04-EC09-0D48-AF47-4AAE1CD22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471" y="3695395"/>
            <a:ext cx="22606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234AD-DFC3-EA40-80A4-52E4EFD96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471" y="4606877"/>
            <a:ext cx="2349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F054-AAA5-4141-8003-A2E727A7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Fixed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29B6-B91E-B748-92BE-683B8D1D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quantity of the risky asset to maximize the utility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2C3E8-9E8B-284E-B8B5-44BB1B83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99" y="3735742"/>
            <a:ext cx="5308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C378-0245-5B44-BD0B-D06104A6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Fixed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9669D-5FD0-474F-801A-CDC9B8A5A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BFF6FAF-E88D-BD4F-B1EE-865C5BFF279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BFF6FAF-E88D-BD4F-B1EE-865C5BFF2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D0A02D8-88AF-3D46-B3D3-006810FB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829" y="3080016"/>
            <a:ext cx="2923421" cy="19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1E94-585A-7348-B5D4-170E5B08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8C97-C79C-1B40-991E-D5FE0EDD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9D86-65A7-AA47-BC8F-2B2152A3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4212CF-7634-C145-AEBE-898B4D551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449190"/>
              </p:ext>
            </p:extLst>
          </p:nvPr>
        </p:nvGraphicFramePr>
        <p:xfrm>
          <a:off x="2687782" y="2527302"/>
          <a:ext cx="9973542" cy="37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515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C8A3-66AE-264F-8DE6-87AD96E4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9C92-9125-0F4D-A223-03222354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682278"/>
          </a:xfrm>
        </p:spPr>
        <p:txBody>
          <a:bodyPr/>
          <a:lstStyle/>
          <a:p>
            <a:r>
              <a:rPr lang="en-US" dirty="0"/>
              <a:t>Single-period rebalancing problem in a mean-variance framework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E80CE3-68E0-7E43-A375-D97909E92831}"/>
              </a:ext>
            </a:extLst>
          </p:cNvPr>
          <p:cNvSpPr txBox="1">
            <a:spLocks/>
          </p:cNvSpPr>
          <p:nvPr/>
        </p:nvSpPr>
        <p:spPr>
          <a:xfrm>
            <a:off x="818522" y="2868602"/>
            <a:ext cx="5189857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5BF91DF-E46D-1743-A8B9-D1A8A5C745EF}"/>
              </a:ext>
            </a:extLst>
          </p:cNvPr>
          <p:cNvSpPr txBox="1">
            <a:spLocks/>
          </p:cNvSpPr>
          <p:nvPr/>
        </p:nvSpPr>
        <p:spPr>
          <a:xfrm>
            <a:off x="818522" y="3444866"/>
            <a:ext cx="5189856" cy="75723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non-trading</a:t>
            </a:r>
            <a:r>
              <a:rPr lang="zh-CN" altLang="en-US" b="1" dirty="0"/>
              <a:t> </a:t>
            </a:r>
            <a:r>
              <a:rPr lang="en-US" altLang="zh-CN" b="1" dirty="0"/>
              <a:t>region</a:t>
            </a:r>
            <a:endParaRPr lang="en-US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2CD202F-C72E-8D47-AFF0-E6A869DAA569}"/>
              </a:ext>
            </a:extLst>
          </p:cNvPr>
          <p:cNvSpPr txBox="1">
            <a:spLocks/>
          </p:cNvSpPr>
          <p:nvPr/>
        </p:nvSpPr>
        <p:spPr>
          <a:xfrm>
            <a:off x="818522" y="4355368"/>
            <a:ext cx="5194583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05E7397-2324-9243-A3DF-AB2C0FA78E7F}"/>
              </a:ext>
            </a:extLst>
          </p:cNvPr>
          <p:cNvSpPr txBox="1">
            <a:spLocks/>
          </p:cNvSpPr>
          <p:nvPr/>
        </p:nvSpPr>
        <p:spPr>
          <a:xfrm>
            <a:off x="818522" y="4931632"/>
            <a:ext cx="5194583" cy="147527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moves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non-trading</a:t>
            </a:r>
            <a:r>
              <a:rPr lang="zh-CN" altLang="en-US" b="1" dirty="0"/>
              <a:t> </a:t>
            </a:r>
            <a:r>
              <a:rPr lang="en-US" altLang="zh-CN" b="1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</a:p>
          <a:p>
            <a:pPr lvl="1"/>
            <a:r>
              <a:rPr lang="en-US" altLang="zh-CN" dirty="0"/>
              <a:t>Overall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pPr lvl="1"/>
            <a:r>
              <a:rPr lang="en-US" altLang="zh-CN" dirty="0"/>
              <a:t>Security-specific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E612C-3213-BC48-8ADF-B1806DD8F111}"/>
              </a:ext>
            </a:extLst>
          </p:cNvPr>
          <p:cNvSpPr txBox="1"/>
          <p:nvPr/>
        </p:nvSpPr>
        <p:spPr>
          <a:xfrm>
            <a:off x="5478470" y="5158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7DD692-87F8-794C-ABAF-B91A8B9AB500}"/>
              </a:ext>
            </a:extLst>
          </p:cNvPr>
          <p:cNvSpPr txBox="1">
            <a:spLocks/>
          </p:cNvSpPr>
          <p:nvPr/>
        </p:nvSpPr>
        <p:spPr>
          <a:xfrm>
            <a:off x="6215267" y="2873085"/>
            <a:ext cx="5189857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Costly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18BA391-31D7-8544-844B-BCE68D981AB5}"/>
              </a:ext>
            </a:extLst>
          </p:cNvPr>
          <p:cNvSpPr txBox="1">
            <a:spLocks/>
          </p:cNvSpPr>
          <p:nvPr/>
        </p:nvSpPr>
        <p:spPr>
          <a:xfrm>
            <a:off x="6215267" y="3449348"/>
            <a:ext cx="5189856" cy="29575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equity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</a:p>
          <a:p>
            <a:r>
              <a:rPr lang="en-US" altLang="zh-CN" dirty="0"/>
              <a:t>Asymmetric</a:t>
            </a:r>
            <a:r>
              <a:rPr lang="zh-CN" altLang="en-US" dirty="0"/>
              <a:t> </a:t>
            </a:r>
            <a:r>
              <a:rPr lang="en-US" altLang="zh-CN" dirty="0"/>
              <a:t>futures</a:t>
            </a:r>
            <a:r>
              <a:rPr lang="zh-CN" altLang="en-US" dirty="0"/>
              <a:t> </a:t>
            </a:r>
            <a:r>
              <a:rPr lang="en-US" altLang="zh-CN" dirty="0"/>
              <a:t>overlay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</a:p>
          <a:p>
            <a:r>
              <a:rPr lang="en-US" altLang="zh-CN" dirty="0"/>
              <a:t>Bundle</a:t>
            </a:r>
            <a:r>
              <a:rPr lang="zh-CN" altLang="en-US" dirty="0"/>
              <a:t> </a:t>
            </a:r>
            <a:r>
              <a:rPr lang="en-US" altLang="zh-CN" dirty="0"/>
              <a:t>trading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39BF9-FF7F-3A43-8111-0661F4D716AC}"/>
              </a:ext>
            </a:extLst>
          </p:cNvPr>
          <p:cNvSpPr txBox="1"/>
          <p:nvPr/>
        </p:nvSpPr>
        <p:spPr>
          <a:xfrm>
            <a:off x="10875215" y="51626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8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FDD5-F2B6-484D-9D36-0E7E5058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DFAAAA-4CFD-FD4C-842A-93D2FC055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18852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analyzes a one-period mean-variance portfolio rebalancing problem with proportional transactions costs and obtains instructive explicit solutions. 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simplified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easy-understanding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(non-trading</a:t>
            </a:r>
            <a:r>
              <a:rPr lang="zh-CN" altLang="en-US" dirty="0"/>
              <a:t> </a:t>
            </a:r>
            <a:r>
              <a:rPr lang="en-US" altLang="zh-CN" dirty="0"/>
              <a:t>region)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economics</a:t>
            </a:r>
            <a:r>
              <a:rPr lang="zh-CN" altLang="en-US" dirty="0"/>
              <a:t> </a:t>
            </a:r>
            <a:r>
              <a:rPr lang="en-US" altLang="zh-CN" dirty="0"/>
              <a:t>behind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world.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multi-period/continuous-time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quadratic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B8D967-2987-9F4C-8B68-CE911B4C57C8}"/>
              </a:ext>
            </a:extLst>
          </p:cNvPr>
          <p:cNvSpPr txBox="1">
            <a:spLocks/>
          </p:cNvSpPr>
          <p:nvPr/>
        </p:nvSpPr>
        <p:spPr>
          <a:xfrm>
            <a:off x="806516" y="4355368"/>
            <a:ext cx="5189857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BA18C3-FD2E-9847-8817-E81A6956133F}"/>
              </a:ext>
            </a:extLst>
          </p:cNvPr>
          <p:cNvSpPr txBox="1">
            <a:spLocks/>
          </p:cNvSpPr>
          <p:nvPr/>
        </p:nvSpPr>
        <p:spPr>
          <a:xfrm>
            <a:off x="806516" y="4931632"/>
            <a:ext cx="5189856" cy="9064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Purchase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portfolio</a:t>
            </a:r>
            <a:r>
              <a:rPr lang="zh-CN" altLang="en-US"/>
              <a:t> </a:t>
            </a:r>
            <a:r>
              <a:rPr lang="en-US" altLang="zh-CN"/>
              <a:t>from</a:t>
            </a:r>
            <a:r>
              <a:rPr lang="zh-CN" altLang="en-US"/>
              <a:t> </a:t>
            </a:r>
            <a:r>
              <a:rPr lang="en-US" altLang="zh-CN"/>
              <a:t>scratch</a:t>
            </a:r>
          </a:p>
          <a:p>
            <a:r>
              <a:rPr lang="en-US" altLang="zh-CN"/>
              <a:t>Fixed</a:t>
            </a:r>
            <a:r>
              <a:rPr lang="zh-CN" altLang="en-US"/>
              <a:t> </a:t>
            </a:r>
            <a:r>
              <a:rPr lang="en-US" altLang="zh-CN"/>
              <a:t>costs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332F3B-1FC0-9244-B13E-CCA8D6692714}"/>
              </a:ext>
            </a:extLst>
          </p:cNvPr>
          <p:cNvSpPr txBox="1">
            <a:spLocks/>
          </p:cNvSpPr>
          <p:nvPr/>
        </p:nvSpPr>
        <p:spPr>
          <a:xfrm>
            <a:off x="806516" y="2303828"/>
            <a:ext cx="5194583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DCB4045-444B-0B46-A267-93E1A727C68D}"/>
              </a:ext>
            </a:extLst>
          </p:cNvPr>
          <p:cNvSpPr txBox="1">
            <a:spLocks/>
          </p:cNvSpPr>
          <p:nvPr/>
        </p:nvSpPr>
        <p:spPr>
          <a:xfrm>
            <a:off x="806516" y="2880092"/>
            <a:ext cx="5194583" cy="9064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Rebalancing</a:t>
            </a:r>
            <a:r>
              <a:rPr lang="zh-CN" altLang="en-US"/>
              <a:t> </a:t>
            </a:r>
            <a:r>
              <a:rPr lang="en-US" altLang="zh-CN"/>
              <a:t>from</a:t>
            </a:r>
            <a:r>
              <a:rPr lang="zh-CN" altLang="en-US"/>
              <a:t> </a:t>
            </a:r>
            <a:r>
              <a:rPr lang="en-US" altLang="zh-CN"/>
              <a:t>any</a:t>
            </a:r>
            <a:r>
              <a:rPr lang="zh-CN" altLang="en-US"/>
              <a:t> </a:t>
            </a:r>
            <a:r>
              <a:rPr lang="en-US" altLang="zh-CN"/>
              <a:t>starting</a:t>
            </a:r>
            <a:r>
              <a:rPr lang="zh-CN" altLang="en-US"/>
              <a:t> </a:t>
            </a:r>
            <a:r>
              <a:rPr lang="en-US" altLang="zh-CN"/>
              <a:t>portfolio</a:t>
            </a:r>
          </a:p>
          <a:p>
            <a:r>
              <a:rPr lang="en-US" altLang="zh-CN"/>
              <a:t>Variable</a:t>
            </a:r>
            <a:r>
              <a:rPr lang="zh-CN" altLang="en-US"/>
              <a:t> </a:t>
            </a:r>
            <a:r>
              <a:rPr lang="en-US" altLang="zh-CN"/>
              <a:t>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09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48E8-FD2E-4449-A98A-C5FA29D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85B0-B445-FD4F-B35A-5136C5C91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24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5339-CC50-DE43-B535-5474709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A0C7E-E91A-B74D-BF53-5B415B2DB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A57D-591A-A74D-88FB-22080C54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1921-0BA6-1C47-8FAC-AC640295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56203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Portfolio</a:t>
            </a:r>
            <a:r>
              <a:rPr lang="zh-CN" altLang="en-US" dirty="0"/>
              <a:t> </a:t>
            </a:r>
            <a:r>
              <a:rPr lang="en-US" altLang="zh-CN" dirty="0"/>
              <a:t>rebalancing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r>
              <a:rPr lang="en-US" altLang="zh-CN" dirty="0"/>
              <a:t>Portfolio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assets:</a:t>
            </a:r>
            <a:r>
              <a:rPr lang="zh-CN" altLang="en-US" dirty="0"/>
              <a:t> </a:t>
            </a:r>
            <a:r>
              <a:rPr lang="en-US" altLang="zh-CN" dirty="0"/>
              <a:t>continuous-time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r>
              <a:rPr lang="en-US" altLang="zh-CN" dirty="0"/>
              <a:t>Portfolio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assets:</a:t>
            </a:r>
            <a:r>
              <a:rPr lang="zh-CN" altLang="en-US" dirty="0"/>
              <a:t> </a:t>
            </a:r>
            <a:r>
              <a:rPr lang="en-US" altLang="zh-CN" dirty="0"/>
              <a:t>multi-asset</a:t>
            </a:r>
            <a:r>
              <a:rPr lang="zh-CN" altLang="en-US" dirty="0"/>
              <a:t> </a:t>
            </a:r>
            <a:r>
              <a:rPr lang="en-US" altLang="zh-CN" dirty="0"/>
              <a:t>continuous-time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extreme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Mean-variance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</a:p>
          <a:p>
            <a:r>
              <a:rPr lang="en-US" altLang="zh-CN" dirty="0"/>
              <a:t>Markowitz[1952,1959]:</a:t>
            </a:r>
            <a:r>
              <a:rPr lang="zh-CN" altLang="en-US" dirty="0"/>
              <a:t> </a:t>
            </a:r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quadratic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  <a:r>
              <a:rPr lang="zh-CN" altLang="en-US" dirty="0"/>
              <a:t> </a:t>
            </a:r>
            <a:r>
              <a:rPr lang="en-US" altLang="zh-CN" dirty="0"/>
              <a:t>tools</a:t>
            </a:r>
          </a:p>
          <a:p>
            <a:r>
              <a:rPr lang="en-US" altLang="zh-CN" dirty="0"/>
              <a:t>Tobin[1958]:</a:t>
            </a:r>
            <a:r>
              <a:rPr lang="zh-CN" altLang="en-US" dirty="0"/>
              <a:t> </a:t>
            </a:r>
            <a:r>
              <a:rPr lang="en-US" altLang="zh-CN" dirty="0"/>
              <a:t>macroeconomic</a:t>
            </a:r>
            <a:r>
              <a:rPr lang="zh-CN" altLang="en-US" dirty="0"/>
              <a:t> </a:t>
            </a:r>
            <a:r>
              <a:rPr lang="en-US" altLang="zh-CN" dirty="0"/>
              <a:t>implications</a:t>
            </a:r>
          </a:p>
          <a:p>
            <a:r>
              <a:rPr lang="en-US" altLang="zh-CN" dirty="0"/>
              <a:t>Jacob[1974]: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constraint;</a:t>
            </a:r>
            <a:r>
              <a:rPr lang="zh-CN" altLang="en-US" dirty="0"/>
              <a:t> </a:t>
            </a:r>
            <a:r>
              <a:rPr lang="en-US" altLang="zh-CN" dirty="0"/>
              <a:t>Brennan[1975]: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cost;</a:t>
            </a:r>
            <a:r>
              <a:rPr lang="zh-CN" altLang="en-US" dirty="0"/>
              <a:t> </a:t>
            </a:r>
            <a:r>
              <a:rPr lang="en-US" altLang="zh-CN" dirty="0"/>
              <a:t>Mao[1970,1971]: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securities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C86-9E6E-E94F-B858-D3830EDD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Non-trading region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7F70-C1AA-C141-AA68-D7B2521E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/>
              <a:t>algebra</a:t>
            </a:r>
            <a:r>
              <a:rPr lang="zh-CN" altLang="en-US" dirty="0"/>
              <a:t> </a:t>
            </a:r>
            <a:r>
              <a:rPr lang="en-US" altLang="zh-CN" dirty="0"/>
              <a:t>accommodates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following:</a:t>
            </a:r>
          </a:p>
          <a:p>
            <a:pPr lvl="1"/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risky</a:t>
            </a:r>
            <a:r>
              <a:rPr lang="zh-CN" altLang="en-US" dirty="0"/>
              <a:t> </a:t>
            </a:r>
            <a:r>
              <a:rPr lang="en-US" altLang="zh-CN" dirty="0"/>
              <a:t>assets</a:t>
            </a:r>
          </a:p>
          <a:p>
            <a:pPr lvl="1"/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stocks</a:t>
            </a:r>
            <a:r>
              <a:rPr lang="zh-CN" altLang="en-US" dirty="0"/>
              <a:t> </a:t>
            </a:r>
            <a:r>
              <a:rPr lang="en-US" altLang="zh-CN" dirty="0"/>
              <a:t>individually/by</a:t>
            </a:r>
            <a:r>
              <a:rPr lang="zh-CN" altLang="en-US" dirty="0"/>
              <a:t> </a:t>
            </a:r>
            <a:r>
              <a:rPr lang="en-US" altLang="zh-CN" dirty="0"/>
              <a:t>bundle</a:t>
            </a:r>
          </a:p>
          <a:p>
            <a:pPr lvl="1"/>
            <a:r>
              <a:rPr lang="en-US" altLang="zh-CN" dirty="0"/>
              <a:t>Trading</a:t>
            </a:r>
            <a:r>
              <a:rPr lang="zh-CN" altLang="en-US" dirty="0"/>
              <a:t> </a:t>
            </a:r>
            <a:r>
              <a:rPr lang="en-US" altLang="zh-CN" dirty="0"/>
              <a:t>futures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swaps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set of portfolio positions from which there is no trade that would justify the cost of trading</a:t>
            </a:r>
          </a:p>
          <a:p>
            <a:pPr lvl="1"/>
            <a:r>
              <a:rPr lang="en-US" altLang="zh-CN" dirty="0"/>
              <a:t>Parallelogram: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stocks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settlement</a:t>
            </a:r>
          </a:p>
          <a:p>
            <a:pPr lvl="1"/>
            <a:r>
              <a:rPr lang="en-US" altLang="zh-CN" dirty="0"/>
              <a:t>Rectangle/Square</a:t>
            </a:r>
            <a:r>
              <a:rPr lang="zh-CN" altLang="en-US" dirty="0"/>
              <a:t>：</a:t>
            </a:r>
            <a:r>
              <a:rPr lang="en-US" altLang="zh-CN" dirty="0"/>
              <a:t>uncorrelated</a:t>
            </a:r>
            <a:r>
              <a:rPr lang="zh-CN" altLang="en-US" dirty="0"/>
              <a:t> </a:t>
            </a:r>
            <a:r>
              <a:rPr lang="en-US" altLang="zh-CN" dirty="0"/>
              <a:t>returns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non-trading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risky</a:t>
            </a:r>
            <a:r>
              <a:rPr lang="zh-CN" altLang="en-US" dirty="0"/>
              <a:t> </a:t>
            </a:r>
            <a:r>
              <a:rPr lang="en-US" altLang="zh-CN" dirty="0"/>
              <a:t>asset</a:t>
            </a:r>
            <a:r>
              <a:rPr lang="zh-CN" altLang="en-US" dirty="0"/>
              <a:t> </a:t>
            </a:r>
            <a:r>
              <a:rPr lang="en-US" altLang="zh-CN" dirty="0"/>
              <a:t>depends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positions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securities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correlations</a:t>
            </a:r>
          </a:p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boundaries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purchasing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selling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wedge</a:t>
            </a:r>
          </a:p>
        </p:txBody>
      </p:sp>
    </p:spTree>
    <p:extLst>
      <p:ext uri="{BB962C8B-B14F-4D97-AF65-F5344CB8AC3E}">
        <p14:creationId xmlns:p14="http://schemas.microsoft.com/office/powerpoint/2010/main" val="414066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3BE9-9FB6-C84F-BCB2-0783FF3B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90" y="2951396"/>
            <a:ext cx="7741527" cy="1468800"/>
          </a:xfrm>
        </p:spPr>
        <p:txBody>
          <a:bodyPr/>
          <a:lstStyle/>
          <a:p>
            <a:r>
              <a:rPr lang="en-US" altLang="zh-CN" dirty="0"/>
              <a:t>Numerical Analysis for Two Risky Asset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751BB-A4B4-4647-96C0-52D286373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4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D78B-F42D-3447-84E5-4229D1C8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81512-F678-AD4F-B61D-65ECB0EF01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Security-specific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costs</a:t>
                </a:r>
              </a:p>
              <a:p>
                <a:r>
                  <a:rPr lang="en-US" altLang="zh-CN" dirty="0"/>
                  <a:t>Two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correlated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risky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assets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𝑝𝑒𝑛𝑎𝑙𝑡𝑦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𝑡𝑎𝑘𝑖𝑛𝑔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𝑟𝑖𝑠𝑘</m:t>
                    </m:r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𝑝𝑒𝑛𝑎𝑙𝑡𝑦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𝑡𝑟𝑎𝑐𝑘𝑖𝑛𝑔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endParaRPr lang="en-US" dirty="0"/>
              </a:p>
              <a:p>
                <a:r>
                  <a:rPr lang="en-US" altLang="zh-CN" dirty="0"/>
                  <a:t>Positive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correlation: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substitutes</a:t>
                </a:r>
              </a:p>
              <a:p>
                <a:pPr lvl="1"/>
                <a:r>
                  <a:rPr lang="en-US" altLang="zh-CN" dirty="0"/>
                  <a:t>Over-weighting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security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under-weighting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likely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trade</a:t>
                </a:r>
              </a:p>
              <a:p>
                <a:pPr lvl="1"/>
                <a:r>
                  <a:rPr lang="en-US" altLang="zh-CN" dirty="0"/>
                  <a:t>Over/under-weighting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security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over/under-weighting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serious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81512-F678-AD4F-B61D-65ECB0EF0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1C857-2ADB-6E41-B716-369FA4043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E722F-BE7A-894A-B5AA-93CBE1BF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017" y="2222287"/>
            <a:ext cx="4291866" cy="43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59A7-E4F3-C345-8B46-1450C0C1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9647-360A-AD44-89D2-DB9D56FC9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99D54-1CF7-3D4B-A3D5-C87537C87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5290D-3AA5-B74E-976B-E8CD7C370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86" y="2222287"/>
            <a:ext cx="4232264" cy="4369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547D9C-D785-814A-9B9B-2F153E5C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979" y="2222287"/>
            <a:ext cx="4152707" cy="43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9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2E2C-BE49-5241-8E1A-0A28E1DD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Futures</a:t>
            </a:r>
            <a:r>
              <a:rPr lang="zh-CN" altLang="en-US" dirty="0"/>
              <a:t> </a:t>
            </a:r>
            <a:r>
              <a:rPr lang="en-US" altLang="zh-CN" dirty="0"/>
              <a:t>Overlay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9BC44-E727-7D47-AB54-C8F9984749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Futures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correct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minor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deviations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(&lt;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3%)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ideal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allocation</a:t>
                </a:r>
              </a:p>
              <a:p>
                <a:r>
                  <a:rPr lang="en-US" altLang="zh-CN" dirty="0"/>
                  <a:t>“Synthetic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equity”: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futures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bonds</a:t>
                </a:r>
              </a:p>
              <a:p>
                <a:pPr lvl="1"/>
                <a:r>
                  <a:rPr lang="en-US" altLang="zh-CN" dirty="0"/>
                  <a:t>Correlation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underlying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equity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</a:t>
                </a:r>
              </a:p>
              <a:p>
                <a:pPr lvl="1"/>
                <a:r>
                  <a:rPr lang="en-US" altLang="zh-CN" dirty="0"/>
                  <a:t>Much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expensive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9BC44-E727-7D47-AB54-C8F998474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012F1-4F79-4D44-8480-05F2BBB094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15AEF-2C5A-1440-8219-C91BA4EC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35" y="2222287"/>
            <a:ext cx="4246012" cy="43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1715</TotalTime>
  <Words>2368</Words>
  <Application>Microsoft Macintosh PowerPoint</Application>
  <PresentationFormat>Widescreen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Century Gothic</vt:lpstr>
      <vt:lpstr>Wingdings 2</vt:lpstr>
      <vt:lpstr>Quotable</vt:lpstr>
      <vt:lpstr>Mean-Variance Portfolio Rebalancing with Transaction Cost</vt:lpstr>
      <vt:lpstr>Agenda</vt:lpstr>
      <vt:lpstr>Introduction</vt:lpstr>
      <vt:lpstr>Previous Research</vt:lpstr>
      <vt:lpstr>Non-trading region </vt:lpstr>
      <vt:lpstr>Numerical Analysis for Two Risky Asset </vt:lpstr>
      <vt:lpstr>Variable Costs</vt:lpstr>
      <vt:lpstr>Variable Costs</vt:lpstr>
      <vt:lpstr>Futures Overlay</vt:lpstr>
      <vt:lpstr>Futures Overlay</vt:lpstr>
      <vt:lpstr>Bundles Trading</vt:lpstr>
      <vt:lpstr>Overall Fixed Costs</vt:lpstr>
      <vt:lpstr>Security-Specific Fixed Costs</vt:lpstr>
      <vt:lpstr>Theoretical Analysis for Single Risky Asset</vt:lpstr>
      <vt:lpstr>Problem 1: Proportional costs</vt:lpstr>
      <vt:lpstr>Solution: Proportional costs</vt:lpstr>
      <vt:lpstr>Problem 2: Fixed cost</vt:lpstr>
      <vt:lpstr>Solution: Fixed cost</vt:lpstr>
      <vt:lpstr>Conclusion &amp; Discussion</vt:lpstr>
      <vt:lpstr>Conclusion</vt:lpstr>
      <vt:lpstr>Discussion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Mean-Variance Portfolio Rebalancing with Transaction Cost</dc:title>
  <dc:creator>Zou, Jingxuan</dc:creator>
  <cp:lastModifiedBy>Zou, Jingxuan</cp:lastModifiedBy>
  <cp:revision>41</cp:revision>
  <cp:lastPrinted>2019-09-17T20:18:20Z</cp:lastPrinted>
  <dcterms:created xsi:type="dcterms:W3CDTF">2019-09-16T18:06:19Z</dcterms:created>
  <dcterms:modified xsi:type="dcterms:W3CDTF">2019-09-17T22:41:51Z</dcterms:modified>
</cp:coreProperties>
</file>